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 id="2147483661" r:id="rId5"/>
    <p:sldMasterId id="2147483688" r:id="rId6"/>
    <p:sldMasterId id="2147483674" r:id="rId7"/>
  </p:sldMasterIdLst>
  <p:notesMasterIdLst>
    <p:notesMasterId r:id="rId19"/>
  </p:notesMasterIdLst>
  <p:sldIdLst>
    <p:sldId id="257" r:id="rId8"/>
    <p:sldId id="2076137687" r:id="rId9"/>
    <p:sldId id="2076137681" r:id="rId10"/>
    <p:sldId id="2076137680" r:id="rId11"/>
    <p:sldId id="2076137682" r:id="rId12"/>
    <p:sldId id="258" r:id="rId13"/>
    <p:sldId id="2076137684" r:id="rId14"/>
    <p:sldId id="2076137686" r:id="rId15"/>
    <p:sldId id="2076137685" r:id="rId16"/>
    <p:sldId id="2076137688" r:id="rId17"/>
    <p:sldId id="263"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Open Sans" panose="020B0604020202020204" charset="0"/>
      <p:regular r:id="rId24"/>
      <p:bold r:id="rId25"/>
      <p:italic r:id="rId26"/>
      <p:boldItalic r:id="rId27"/>
    </p:embeddedFont>
    <p:embeddedFont>
      <p:font typeface="Segoe UI" panose="020B0502040204020203" pitchFamily="34" charset="0"/>
      <p:regular r:id="rId28"/>
      <p:bold r:id="rId29"/>
      <p:italic r:id="rId30"/>
      <p:boldItalic r:id="rId31"/>
    </p:embeddedFont>
    <p:embeddedFont>
      <p:font typeface="Segoe UI Semibold" panose="020B0702040204020203" pitchFamily="34" charset="0"/>
      <p:bold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94E082-9540-4AAA-9093-B6FEB6966065}" v="28" dt="2020-11-11T20:48:20.659"/>
    <p1510:client id="{DA933CFC-D851-4011-98B5-5ECB0FD877E6}" v="42" vWet="44" dt="2020-11-11T20:45:37.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6.fntdata"/><Relationship Id="rId33" Type="http://schemas.openxmlformats.org/officeDocument/2006/relationships/font" Target="fonts/font14.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14_A1C821E6.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8000002F_9CF62AE7.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80000021_BEE065D9.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mmons.wikimedia.org/wiki/File:Kurt_Cobain_1991_cropped.jp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Photo: </a:t>
            </a:r>
            <a:r>
              <a:rPr lang="en-US">
                <a:hlinkClick r:id="rId3"/>
              </a:rPr>
              <a:t>File:Kurt Cobain 1991 cropped.jpg - Wikimedia Commons</a:t>
            </a:r>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170564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latin typeface="Segoe UI" panose="020B0502040204020203" pitchFamily="34" charset="0"/>
                <a:cs typeface="Segoe UI" panose="020B0502040204020203" pitchFamily="34" charset="0"/>
              </a:rPr>
              <a:t>Every company wants to digitally transform and we see organizations reaping real, tangible benefits - the positive outcomes are truly amazing. </a:t>
            </a:r>
          </a:p>
          <a:p>
            <a:pPr marL="0" indent="0">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One group of people that is a catalyst for digital transformation are </a:t>
            </a:r>
            <a:r>
              <a:rPr lang="en-US" sz="1200" b="1" kern="1200">
                <a:effectLst/>
                <a:latin typeface="Segoe UI" panose="020B0502040204020203" pitchFamily="34" charset="0"/>
                <a:cs typeface="Segoe UI" panose="020B0502040204020203" pitchFamily="34" charset="0"/>
              </a:rPr>
              <a:t>developers</a:t>
            </a:r>
            <a:r>
              <a:rPr lang="en-US" sz="1200" kern="1200">
                <a:effectLst/>
                <a:latin typeface="Segoe UI" panose="020B0502040204020203" pitchFamily="34" charset="0"/>
                <a:cs typeface="Segoe UI" panose="020B0502040204020203" pitchFamily="34" charset="0"/>
              </a:rPr>
              <a:t>. </a:t>
            </a:r>
            <a:r>
              <a:rPr lang="en-US" sz="1200" b="1" i="0" kern="1200">
                <a:effectLst/>
                <a:latin typeface="Segoe UI" panose="020B0502040204020203" pitchFamily="34" charset="0"/>
                <a:cs typeface="Segoe UI" panose="020B0502040204020203" pitchFamily="34" charset="0"/>
              </a:rPr>
              <a:t>Developers</a:t>
            </a:r>
            <a:r>
              <a:rPr lang="en-US" sz="1200" b="0" i="0" kern="1200">
                <a:effectLst/>
                <a:latin typeface="Segoe UI" panose="020B0502040204020203" pitchFamily="34" charset="0"/>
                <a:cs typeface="Segoe UI" panose="020B0502040204020203" pitchFamily="34" charset="0"/>
              </a:rPr>
              <a:t> are the builders of our era, creating the ideas and writing the code that enables digital transformation for organizations around the world. </a:t>
            </a:r>
            <a:r>
              <a:rPr lang="en-US" sz="1200" kern="1200">
                <a:effectLst/>
                <a:latin typeface="Segoe UI" panose="020B0502040204020203" pitchFamily="34" charset="0"/>
                <a:cs typeface="Segoe UI" panose="020B0502040204020203" pitchFamily="34" charset="0"/>
              </a:rPr>
              <a:t>They are at the heart of innovation.</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It’s why the Microsoft identity platform is woven into the tools, service and platform developer use today. From IDEs like Visual Studio, to popular Azure services like App Service, Functions or Kubernetes to low code solution like power apps, the Microsoft identity platform is integrated into the workflows of these services.  </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We want to enable any developer to easily get started with the Microsoft identity platform using the tools and services they know and love.</a:t>
            </a:r>
          </a:p>
        </p:txBody>
      </p:sp>
    </p:spTree>
    <p:extLst>
      <p:ext uri="{BB962C8B-B14F-4D97-AF65-F5344CB8AC3E}">
        <p14:creationId xmlns:p14="http://schemas.microsoft.com/office/powerpoint/2010/main" val="3609567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latin typeface="Segoe UI" panose="020B0502040204020203" pitchFamily="34" charset="0"/>
                <a:cs typeface="Segoe UI" panose="020B0502040204020203" pitchFamily="34" charset="0"/>
              </a:rPr>
              <a:t>Every company wants to digitally transform and we see organizations reaping real, tangible benefits - the positive outcomes are truly amazing. </a:t>
            </a:r>
          </a:p>
          <a:p>
            <a:pPr marL="0" indent="0">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One group of people that is a catalyst for digital transformation are </a:t>
            </a:r>
            <a:r>
              <a:rPr lang="en-US" sz="1200" b="1" kern="1200">
                <a:effectLst/>
                <a:latin typeface="Segoe UI" panose="020B0502040204020203" pitchFamily="34" charset="0"/>
                <a:cs typeface="Segoe UI" panose="020B0502040204020203" pitchFamily="34" charset="0"/>
              </a:rPr>
              <a:t>developers</a:t>
            </a:r>
            <a:r>
              <a:rPr lang="en-US" sz="1200" kern="1200">
                <a:effectLst/>
                <a:latin typeface="Segoe UI" panose="020B0502040204020203" pitchFamily="34" charset="0"/>
                <a:cs typeface="Segoe UI" panose="020B0502040204020203" pitchFamily="34" charset="0"/>
              </a:rPr>
              <a:t>. </a:t>
            </a:r>
            <a:r>
              <a:rPr lang="en-US" sz="1200" b="1" i="0" kern="1200">
                <a:effectLst/>
                <a:latin typeface="Segoe UI" panose="020B0502040204020203" pitchFamily="34" charset="0"/>
                <a:cs typeface="Segoe UI" panose="020B0502040204020203" pitchFamily="34" charset="0"/>
              </a:rPr>
              <a:t>Developers</a:t>
            </a:r>
            <a:r>
              <a:rPr lang="en-US" sz="1200" b="0" i="0" kern="1200">
                <a:effectLst/>
                <a:latin typeface="Segoe UI" panose="020B0502040204020203" pitchFamily="34" charset="0"/>
                <a:cs typeface="Segoe UI" panose="020B0502040204020203" pitchFamily="34" charset="0"/>
              </a:rPr>
              <a:t> are the builders of our era, creating the ideas and writing the code that enables digital transformation for organizations around the world. </a:t>
            </a:r>
            <a:r>
              <a:rPr lang="en-US" sz="1200" kern="1200">
                <a:effectLst/>
                <a:latin typeface="Segoe UI" panose="020B0502040204020203" pitchFamily="34" charset="0"/>
                <a:cs typeface="Segoe UI" panose="020B0502040204020203" pitchFamily="34" charset="0"/>
              </a:rPr>
              <a:t>They are at the heart of innovation.</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It’s why the Microsoft identity platform is woven into the tools, service and platform developer use today. From IDEs like Visual Studio, to popular Azure services like App Service, Functions or Kubernetes to low code solution like power apps, the Microsoft identity platform is integrated into the workflows of these services.  </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We want to enable any developer to easily get started with the Microsoft identity platform using the tools and services they know and love.</a:t>
            </a:r>
          </a:p>
        </p:txBody>
      </p:sp>
    </p:spTree>
    <p:extLst>
      <p:ext uri="{BB962C8B-B14F-4D97-AF65-F5344CB8AC3E}">
        <p14:creationId xmlns:p14="http://schemas.microsoft.com/office/powerpoint/2010/main" val="2155434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13686" t="9468" r="26042"/>
          <a:stretch/>
        </p:blipFill>
        <p:spPr bwMode="auto">
          <a:xfrm>
            <a:off x="5343525" y="0"/>
            <a:ext cx="6848476" cy="6858000"/>
          </a:xfrm>
          <a:prstGeom prst="rect">
            <a:avLst/>
          </a:prstGeom>
        </p:spPr>
      </p:pic>
    </p:spTree>
    <p:extLst>
      <p:ext uri="{BB962C8B-B14F-4D97-AF65-F5344CB8AC3E}">
        <p14:creationId xmlns:p14="http://schemas.microsoft.com/office/powerpoint/2010/main" val="6905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_1">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a:srcRect l="322" t="11533" b="4448"/>
          <a:stretch/>
        </p:blipFill>
        <p:spPr>
          <a:xfrm flipH="1">
            <a:off x="0" y="0"/>
            <a:ext cx="12192000" cy="6858000"/>
          </a:xfrm>
          <a:prstGeom prst="rect">
            <a:avLst/>
          </a:prstGeom>
        </p:spPr>
      </p:pic>
      <p:sp>
        <p:nvSpPr>
          <p:cNvPr id="9" name="Title 1"/>
          <p:cNvSpPr>
            <a:spLocks noGrp="1"/>
          </p:cNvSpPr>
          <p:nvPr>
            <p:ph type="title"/>
          </p:nvPr>
        </p:nvSpPr>
        <p:spPr bwMode="white">
          <a:xfrm>
            <a:off x="584635" y="2979778"/>
            <a:ext cx="5083629" cy="553998"/>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Click to edit Master text styles</a:t>
            </a:r>
          </a:p>
        </p:txBody>
      </p:sp>
      <p:pic>
        <p:nvPicPr>
          <p:cNvPr id="6" name="Picture 5">
            <a:extLst>
              <a:ext uri="{FF2B5EF4-FFF2-40B4-BE49-F238E27FC236}">
                <a16:creationId xmlns:a16="http://schemas.microsoft.com/office/drawing/2014/main" id="{15064C47-B45E-0D41-B428-1C6081042E47}"/>
              </a:ext>
            </a:extLst>
          </p:cNvPr>
          <p:cNvPicPr>
            <a:picLocks noChangeAspect="1"/>
          </p:cNvPicPr>
          <p:nvPr userDrawn="1"/>
        </p:nvPicPr>
        <p:blipFill>
          <a:blip r:embed="rId3"/>
          <a:stretch>
            <a:fillRect/>
          </a:stretch>
        </p:blipFill>
        <p:spPr>
          <a:xfrm>
            <a:off x="274644" y="291645"/>
            <a:ext cx="3036660" cy="914400"/>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a:prstGeom prst="rect">
            <a:avLst/>
          </a:prstGeom>
        </p:spPr>
        <p:txBody>
          <a:bodyPr wrap="square">
            <a:spAutoFit/>
          </a:bodyPr>
          <a:lstStyle>
            <a:lvl1pPr marL="0" indent="0">
              <a:buNone/>
              <a:defRPr sz="2000">
                <a:solidFill>
                  <a:srgbClr val="000000"/>
                </a:solidFill>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a:prstGeom prst="rect">
            <a:avLst/>
          </a:prstGeom>
        </p:spPr>
        <p:txBody>
          <a:bodyPr/>
          <a:lstStyle>
            <a:lvl1pPr>
              <a:defRPr sz="2000">
                <a:solidFill>
                  <a:srgbClr val="000000"/>
                </a:solidFill>
                <a:latin typeface="+mn-lt"/>
              </a:defRPr>
            </a:lvl1pPr>
            <a:lvl2pPr>
              <a:defRPr sz="1600">
                <a:solidFill>
                  <a:srgbClr val="000000"/>
                </a:solidFill>
                <a:latin typeface="+mn-lt"/>
              </a:defRPr>
            </a:lvl2pPr>
            <a:lvl3pPr>
              <a:defRPr sz="1400">
                <a:solidFill>
                  <a:srgbClr val="000000"/>
                </a:solidFill>
                <a:latin typeface="+mn-lt"/>
              </a:defRPr>
            </a:lvl3pPr>
            <a:lvl4pPr>
              <a:defRPr sz="1200">
                <a:solidFill>
                  <a:srgbClr val="000000"/>
                </a:solidFill>
                <a:latin typeface="+mn-lt"/>
              </a:defRPr>
            </a:lvl4pPr>
            <a:lvl5pPr>
              <a:defRPr sz="10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8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latin typeface="+mn-lt"/>
              </a:defRPr>
            </a:lvl2pPr>
            <a:lvl3pPr marL="450850" indent="0">
              <a:buFont typeface="Wingdings" panose="05000000000000000000" pitchFamily="2" charset="2"/>
              <a:buNone/>
              <a:tabLst/>
              <a:defRPr sz="1400" b="0">
                <a:solidFill>
                  <a:srgbClr val="000000"/>
                </a:solidFill>
                <a:latin typeface="+mn-lt"/>
              </a:defRPr>
            </a:lvl3pPr>
            <a:lvl4pPr marL="652462" indent="0">
              <a:buFont typeface="Wingdings" panose="05000000000000000000" pitchFamily="2" charset="2"/>
              <a:buNone/>
              <a:defRPr sz="1200" b="0">
                <a:solidFill>
                  <a:srgbClr val="000000"/>
                </a:solidFill>
                <a:latin typeface="+mn-lt"/>
              </a:defRPr>
            </a:lvl4pPr>
            <a:lvl5pPr marL="854075" indent="0">
              <a:buFont typeface="Wingdings" panose="05000000000000000000" pitchFamily="2" charset="2"/>
              <a:buNone/>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latin typeface="+mn-lt"/>
              </a:defRPr>
            </a:lvl2pPr>
            <a:lvl3pPr marL="450850" indent="0">
              <a:buFont typeface="Wingdings" panose="05000000000000000000" pitchFamily="2" charset="2"/>
              <a:buNone/>
              <a:tabLst/>
              <a:defRPr sz="1400" b="0">
                <a:solidFill>
                  <a:srgbClr val="000000"/>
                </a:solidFill>
                <a:latin typeface="+mn-lt"/>
              </a:defRPr>
            </a:lvl3pPr>
            <a:lvl4pPr marL="652462" indent="0">
              <a:buFont typeface="Wingdings" panose="05000000000000000000" pitchFamily="2" charset="2"/>
              <a:buNone/>
              <a:defRPr sz="1200" b="0">
                <a:solidFill>
                  <a:srgbClr val="000000"/>
                </a:solidFill>
                <a:latin typeface="+mn-lt"/>
              </a:defRPr>
            </a:lvl4pPr>
            <a:lvl5pPr marL="854075" indent="0">
              <a:buFont typeface="Wingdings" panose="05000000000000000000" pitchFamily="2" charset="2"/>
              <a:buNone/>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latin typeface="+mn-lt"/>
              </a:defRPr>
            </a:lvl2pPr>
            <a:lvl3pPr marL="639763" indent="-188913">
              <a:buFont typeface="Wingdings" panose="05000000000000000000" pitchFamily="2" charset="2"/>
              <a:buChar char=""/>
              <a:tabLst/>
              <a:defRPr sz="1400" b="0">
                <a:solidFill>
                  <a:srgbClr val="000000"/>
                </a:solidFill>
                <a:latin typeface="+mn-lt"/>
              </a:defRPr>
            </a:lvl3pPr>
            <a:lvl4pPr marL="828675" indent="-176213">
              <a:buFont typeface="Wingdings" panose="05000000000000000000" pitchFamily="2" charset="2"/>
              <a:buChar char=""/>
              <a:defRPr sz="1200" b="0">
                <a:solidFill>
                  <a:srgbClr val="000000"/>
                </a:solidFill>
                <a:latin typeface="+mn-lt"/>
              </a:defRPr>
            </a:lvl4pPr>
            <a:lvl5pPr marL="1023938" indent="-169863">
              <a:buFont typeface="Wingdings" panose="05000000000000000000" pitchFamily="2" charset="2"/>
              <a:buChar char=""/>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latin typeface="+mn-lt"/>
              </a:defRPr>
            </a:lvl2pPr>
            <a:lvl3pPr marL="639763" indent="-188913">
              <a:buFont typeface="Wingdings" panose="05000000000000000000" pitchFamily="2" charset="2"/>
              <a:buChar char=""/>
              <a:tabLst/>
              <a:defRPr sz="1400" b="0">
                <a:solidFill>
                  <a:srgbClr val="000000"/>
                </a:solidFill>
                <a:latin typeface="+mn-lt"/>
              </a:defRPr>
            </a:lvl3pPr>
            <a:lvl4pPr marL="828675" indent="-176213">
              <a:buFont typeface="Wingdings" panose="05000000000000000000" pitchFamily="2" charset="2"/>
              <a:buChar char=""/>
              <a:defRPr sz="1200" b="0">
                <a:solidFill>
                  <a:srgbClr val="000000"/>
                </a:solidFill>
                <a:latin typeface="+mn-lt"/>
              </a:defRPr>
            </a:lvl4pPr>
            <a:lvl5pPr marL="1023938" indent="-169863">
              <a:buFont typeface="Wingdings" panose="05000000000000000000" pitchFamily="2" charset="2"/>
              <a:buChar char=""/>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est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11800" cy="365448"/>
          </a:xfrm>
        </p:spPr>
        <p:txBody>
          <a:bodyPr tIns="91440"/>
          <a:lstStyle>
            <a:lvl1pPr>
              <a:defRPr sz="16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65709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userDrawn="1">
          <p15:clr>
            <a:srgbClr val="5ACBF0"/>
          </p15:clr>
        </p15:guide>
        <p15:guide id="29" orient="horz" pos="1271">
          <p15:clr>
            <a:srgbClr val="5ACBF0"/>
          </p15:clr>
        </p15:guide>
        <p15:guide id="30" orient="horz" pos="288">
          <p15:clr>
            <a:srgbClr val="5ACBF0"/>
          </p15:clr>
        </p15:guide>
        <p15:guide id="31" orient="horz" pos="1632" userDrawn="1">
          <p15:clr>
            <a:srgbClr val="5ACBF0"/>
          </p15:clr>
        </p15:guide>
        <p15:guide id="32" orient="horz" pos="2016" userDrawn="1">
          <p15:clr>
            <a:srgbClr val="5ACBF0"/>
          </p15:clr>
        </p15:guide>
        <p15:guide id="33" orient="horz" pos="2376" userDrawn="1">
          <p15:clr>
            <a:srgbClr val="5ACBF0"/>
          </p15:clr>
        </p15:guide>
        <p15:guide id="34" orient="horz" pos="2760" userDrawn="1">
          <p15:clr>
            <a:srgbClr val="5ACBF0"/>
          </p15:clr>
        </p15:guide>
        <p15:guide id="35" orient="horz" pos="3120" userDrawn="1">
          <p15:clr>
            <a:srgbClr val="5ACBF0"/>
          </p15:clr>
        </p15:guide>
        <p15:guide id="36" orient="horz" pos="3863" userDrawn="1">
          <p15:clr>
            <a:srgbClr val="5ACBF0"/>
          </p15:clr>
        </p15:guide>
        <p15:guide id="37" orient="horz" pos="348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4615" t="12845" r="37656" b="441"/>
          <a:stretch/>
        </p:blipFill>
        <p:spPr bwMode="auto">
          <a:xfrm>
            <a:off x="5343525" y="0"/>
            <a:ext cx="6848476"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025" y="3213556"/>
            <a:ext cx="4161981" cy="430887"/>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p:nvPr>
        </p:nvSpPr>
        <p:spPr>
          <a:xfrm>
            <a:off x="584200" y="2981637"/>
            <a:ext cx="4160520" cy="307777"/>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Click to edit Master text styles</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246221"/>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Click to edit Master text styles</a:t>
            </a:r>
          </a:p>
        </p:txBody>
      </p:sp>
    </p:spTree>
    <p:extLst>
      <p:ext uri="{BB962C8B-B14F-4D97-AF65-F5344CB8AC3E}">
        <p14:creationId xmlns:p14="http://schemas.microsoft.com/office/powerpoint/2010/main" val="7744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211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93" t="1" r="33333" b="1"/>
          <a:stretch/>
        </p:blipFill>
        <p:spPr bwMode="auto">
          <a:xfrm>
            <a:off x="5343525" y="0"/>
            <a:ext cx="6848476" cy="6858000"/>
          </a:xfrm>
          <a:prstGeom prst="rect">
            <a:avLst/>
          </a:prstGeom>
        </p:spPr>
      </p:pic>
    </p:spTree>
    <p:extLst>
      <p:ext uri="{BB962C8B-B14F-4D97-AF65-F5344CB8AC3E}">
        <p14:creationId xmlns:p14="http://schemas.microsoft.com/office/powerpoint/2010/main" val="179596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p:nvPr>
        </p:nvSpPr>
        <p:spPr>
          <a:xfrm>
            <a:off x="588263" y="497541"/>
            <a:ext cx="11018520" cy="430887"/>
          </a:xfrm>
        </p:spPr>
        <p:txBody>
          <a:bodyPr/>
          <a:lstStyle>
            <a:lvl1pPr>
              <a:defRPr sz="2800"/>
            </a:lvl1pPr>
          </a:lstStyle>
          <a:p>
            <a:r>
              <a:rPr lang="en-US"/>
              <a:t>Click to edit Master title style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a:prstGeom prst="rect">
            <a:avLst/>
          </a:prstGeom>
        </p:spPr>
        <p:txBody>
          <a:bodyPr>
            <a:spAutoFit/>
          </a:bodyPr>
          <a:lstStyle>
            <a:lvl1pPr>
              <a:defRPr sz="3600" b="0" i="0">
                <a:solidFill>
                  <a:schemeClr val="tx1"/>
                </a:solidFill>
                <a:latin typeface="+mn-lt"/>
                <a:cs typeface="Segoe UI" panose="020B0502040204020203" pitchFamily="34" charset="0"/>
              </a:defRPr>
            </a:lvl1pPr>
            <a:lvl2pPr>
              <a:defRPr sz="2800" b="0" i="0">
                <a:solidFill>
                  <a:schemeClr val="tx1"/>
                </a:solidFill>
                <a:latin typeface="+mn-lt"/>
                <a:cs typeface="Segoe UI" panose="020B0502040204020203" pitchFamily="34" charset="0"/>
              </a:defRPr>
            </a:lvl2pPr>
            <a:lvl3pPr>
              <a:defRPr sz="2400" b="0" i="0">
                <a:solidFill>
                  <a:schemeClr val="tx1"/>
                </a:solidFill>
                <a:latin typeface="+mn-lt"/>
                <a:cs typeface="Segoe UI" panose="020B0502040204020203" pitchFamily="34" charset="0"/>
              </a:defRPr>
            </a:lvl3pPr>
            <a:lvl4pPr>
              <a:defRPr sz="2000" b="0" i="0">
                <a:solidFill>
                  <a:schemeClr val="tx1"/>
                </a:solidFill>
                <a:latin typeface="+mn-lt"/>
                <a:cs typeface="Segoe UI" panose="020B0502040204020203" pitchFamily="34" charset="0"/>
              </a:defRPr>
            </a:lvl4pPr>
            <a:lvl5pPr>
              <a:defRPr sz="1800" b="0" i="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_Microsoft_Security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a:extLst>
              <a:ext uri="{FF2B5EF4-FFF2-40B4-BE49-F238E27FC236}">
                <a16:creationId xmlns:a16="http://schemas.microsoft.com/office/drawing/2014/main" id="{39688930-A139-B647-B07F-57CFF8811438}"/>
              </a:ext>
            </a:extLst>
          </p:cNvPr>
          <p:cNvPicPr>
            <a:picLocks noChangeAspect="1"/>
          </p:cNvPicPr>
          <p:nvPr userDrawn="1"/>
        </p:nvPicPr>
        <p:blipFill>
          <a:blip r:embed="rId2"/>
          <a:srcRect/>
          <a:stretch/>
        </p:blipFill>
        <p:spPr bwMode="black">
          <a:xfrm>
            <a:off x="275400" y="292100"/>
            <a:ext cx="2975471" cy="895975"/>
          </a:xfrm>
          <a:prstGeom prst="rect">
            <a:avLst/>
          </a:prstGeom>
        </p:spPr>
      </p:pic>
    </p:spTree>
    <p:extLst>
      <p:ext uri="{BB962C8B-B14F-4D97-AF65-F5344CB8AC3E}">
        <p14:creationId xmlns:p14="http://schemas.microsoft.com/office/powerpoint/2010/main" val="57685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Microsoft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MS logo gray - EMF">
            <a:extLst>
              <a:ext uri="{FF2B5EF4-FFF2-40B4-BE49-F238E27FC236}">
                <a16:creationId xmlns:a16="http://schemas.microsoft.com/office/drawing/2014/main" id="{FC34A4BA-F85C-194B-AACD-AC54065D5A30}"/>
              </a:ext>
            </a:extLst>
          </p:cNvPr>
          <p:cNvPicPr>
            <a:picLocks noChangeAspect="1"/>
          </p:cNvPicPr>
          <p:nvPr userDrawn="1"/>
        </p:nvPicPr>
        <p:blipFill>
          <a:blip r:embed="rId2"/>
          <a:srcRect/>
          <a:stretch/>
        </p:blipFill>
        <p:spPr bwMode="black">
          <a:xfrm>
            <a:off x="384243" y="405565"/>
            <a:ext cx="1819072" cy="669043"/>
          </a:xfrm>
          <a:prstGeom prst="rect">
            <a:avLst/>
          </a:prstGeom>
        </p:spPr>
      </p:pic>
    </p:spTree>
    <p:extLst>
      <p:ext uri="{BB962C8B-B14F-4D97-AF65-F5344CB8AC3E}">
        <p14:creationId xmlns:p14="http://schemas.microsoft.com/office/powerpoint/2010/main" val="206161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_Security">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Picture 5" descr="A close up of a logo&#10;&#10;Description automatically generated">
            <a:extLst>
              <a:ext uri="{FF2B5EF4-FFF2-40B4-BE49-F238E27FC236}">
                <a16:creationId xmlns:a16="http://schemas.microsoft.com/office/drawing/2014/main" id="{976D9439-BE17-194F-BAC9-B554D6E32338}"/>
              </a:ext>
            </a:extLst>
          </p:cNvPr>
          <p:cNvPicPr>
            <a:picLocks noChangeAspect="1"/>
          </p:cNvPicPr>
          <p:nvPr userDrawn="1"/>
        </p:nvPicPr>
        <p:blipFill>
          <a:blip r:embed="rId2"/>
          <a:stretch>
            <a:fillRect/>
          </a:stretch>
        </p:blipFill>
        <p:spPr>
          <a:xfrm>
            <a:off x="262692" y="289302"/>
            <a:ext cx="2997716" cy="905256"/>
          </a:xfrm>
          <a:prstGeom prst="rect">
            <a:avLst/>
          </a:prstGeom>
        </p:spPr>
      </p:pic>
    </p:spTree>
    <p:extLst>
      <p:ext uri="{BB962C8B-B14F-4D97-AF65-F5344CB8AC3E}">
        <p14:creationId xmlns:p14="http://schemas.microsoft.com/office/powerpoint/2010/main" val="2963549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_Microsoft">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descr="A picture containing drawing&#10;&#10;Description automatically generated">
            <a:extLst>
              <a:ext uri="{FF2B5EF4-FFF2-40B4-BE49-F238E27FC236}">
                <a16:creationId xmlns:a16="http://schemas.microsoft.com/office/drawing/2014/main" id="{F261A510-8613-BA42-B5BD-0CF27D9774FD}"/>
              </a:ext>
            </a:extLst>
          </p:cNvPr>
          <p:cNvPicPr>
            <a:picLocks noChangeAspect="1"/>
          </p:cNvPicPr>
          <p:nvPr userDrawn="1"/>
        </p:nvPicPr>
        <p:blipFill>
          <a:blip r:embed="rId2"/>
          <a:stretch>
            <a:fillRect/>
          </a:stretch>
        </p:blipFill>
        <p:spPr>
          <a:xfrm>
            <a:off x="276139" y="289302"/>
            <a:ext cx="2015871" cy="905256"/>
          </a:xfrm>
          <a:prstGeom prst="rect">
            <a:avLst/>
          </a:prstGeom>
        </p:spPr>
      </p:pic>
    </p:spTree>
    <p:extLst>
      <p:ext uri="{BB962C8B-B14F-4D97-AF65-F5344CB8AC3E}">
        <p14:creationId xmlns:p14="http://schemas.microsoft.com/office/powerpoint/2010/main" val="2766187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baseline="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spc="-100" baseline="0">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_Security">
    <p:bg>
      <p:bgPr>
        <a:solidFill>
          <a:srgbClr val="1A1A1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62EE8-6642-2840-A7C8-DCC9C812DB81}"/>
              </a:ext>
            </a:extLst>
          </p:cNvPr>
          <p:cNvPicPr>
            <a:picLocks noChangeAspect="1"/>
          </p:cNvPicPr>
          <p:nvPr userDrawn="1"/>
        </p:nvPicPr>
        <p:blipFill>
          <a:blip r:embed="rId2"/>
          <a:stretch>
            <a:fillRect/>
          </a:stretch>
        </p:blipFill>
        <p:spPr>
          <a:xfrm>
            <a:off x="269780" y="286781"/>
            <a:ext cx="3036660" cy="9144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tx1"/>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pic>
        <p:nvPicPr>
          <p:cNvPr id="13" name="Picture 12">
            <a:extLst>
              <a:ext uri="{FF2B5EF4-FFF2-40B4-BE49-F238E27FC236}">
                <a16:creationId xmlns:a16="http://schemas.microsoft.com/office/drawing/2014/main" id="{DB8B78AD-C98D-44EC-8058-3F5CC183D1B6}"/>
              </a:ext>
            </a:extLst>
          </p:cNvPr>
          <p:cNvPicPr>
            <a:picLocks noChangeAspect="1"/>
          </p:cNvPicPr>
          <p:nvPr userDrawn="1"/>
        </p:nvPicPr>
        <p:blipFill>
          <a:blip r:embed="rId3"/>
          <a:stretch>
            <a:fillRect/>
          </a:stretch>
        </p:blipFill>
        <p:spPr>
          <a:xfrm>
            <a:off x="6754518" y="1304628"/>
            <a:ext cx="4220164" cy="4248743"/>
          </a:xfrm>
          <a:prstGeom prst="rect">
            <a:avLst/>
          </a:prstGeom>
        </p:spPr>
      </p:pic>
    </p:spTree>
    <p:extLst>
      <p:ext uri="{BB962C8B-B14F-4D97-AF65-F5344CB8AC3E}">
        <p14:creationId xmlns:p14="http://schemas.microsoft.com/office/powerpoint/2010/main" val="1961093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11/17/2020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11/17/2020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p:nvPr>
        </p:nvSpPr>
        <p:spPr>
          <a:xfrm>
            <a:off x="584200" y="2981637"/>
            <a:ext cx="4160520" cy="307777"/>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27660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42113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chemeClr val="accent5"/>
                </a:solidFill>
                <a:latin typeface="+mn-lt"/>
                <a:cs typeface="Segoe UI" panose="020B0502040204020203" pitchFamily="34" charset="0"/>
              </a:defRPr>
            </a:lvl1pPr>
          </a:lstStyle>
          <a:p>
            <a:pPr lvl="0"/>
            <a:r>
              <a:rPr lang="en-US"/>
              <a:t>Click to edit Master text styles</a:t>
            </a:r>
          </a:p>
        </p:txBody>
      </p:sp>
      <p:pic>
        <p:nvPicPr>
          <p:cNvPr id="6" name="Picture 5">
            <a:extLst>
              <a:ext uri="{FF2B5EF4-FFF2-40B4-BE49-F238E27FC236}">
                <a16:creationId xmlns:a16="http://schemas.microsoft.com/office/drawing/2014/main" id="{5630B855-4294-4548-AF9A-4F30FE918E3C}"/>
              </a:ext>
            </a:extLst>
          </p:cNvPr>
          <p:cNvPicPr>
            <a:picLocks noChangeAspect="1"/>
          </p:cNvPicPr>
          <p:nvPr userDrawn="1"/>
        </p:nvPicPr>
        <p:blipFill>
          <a:blip r:embed="rId2"/>
          <a:stretch>
            <a:fillRect/>
          </a:stretch>
        </p:blipFill>
        <p:spPr>
          <a:xfrm>
            <a:off x="269780" y="286781"/>
            <a:ext cx="3036660" cy="9144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560355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baseline="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11/17/2020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11/17/2020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F12329C7-0050-6344-9207-48A4B05AD60D}"/>
              </a:ext>
            </a:extLst>
          </p:cNvPr>
          <p:cNvPicPr>
            <a:picLocks noChangeAspect="1"/>
          </p:cNvPicPr>
          <p:nvPr userDrawn="1"/>
        </p:nvPicPr>
        <p:blipFill>
          <a:blip r:embed="rId2"/>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p:nvPr>
        </p:nvSpPr>
        <p:spPr>
          <a:xfrm>
            <a:off x="584200" y="2981637"/>
            <a:ext cx="4160520" cy="307777"/>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2590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_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1" t="7780" r="-1" b="7780"/>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3499E10D-7367-2E4E-9A46-2F3645D3F413}"/>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272473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11/17/2020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11/17/2020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11/17/2020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_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2" t="7803" r="-3" b="7803"/>
          <a:stretch/>
        </p:blipFill>
        <p:spPr>
          <a:xfrm>
            <a:off x="0" y="0"/>
            <a:ext cx="12192000" cy="6858000"/>
          </a:xfrm>
          <a:prstGeom prst="rect">
            <a:avLst/>
          </a:prstGeom>
        </p:spPr>
      </p:pic>
      <p:sp>
        <p:nvSpPr>
          <p:cNvPr id="9" name="Title 1"/>
          <p:cNvSpPr>
            <a:spLocks noGrp="1"/>
          </p:cNvSpPr>
          <p:nvPr>
            <p:ph type="title"/>
          </p:nvPr>
        </p:nvSpPr>
        <p:spPr>
          <a:xfrm>
            <a:off x="584200" y="2979778"/>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E7B32828-3472-954C-B268-67EAA269BC2D}"/>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343737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black text_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549" t="12660" r="14920" b="16016"/>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sp>
        <p:nvSpPr>
          <p:cNvPr id="2" name="TextBox 1">
            <a:extLst>
              <a:ext uri="{FF2B5EF4-FFF2-40B4-BE49-F238E27FC236}">
                <a16:creationId xmlns:a16="http://schemas.microsoft.com/office/drawing/2014/main" id="{4AE7EEB1-E3DF-2246-9B86-F4128DCDDA21}"/>
              </a:ext>
            </a:extLst>
          </p:cNvPr>
          <p:cNvSpPr txBox="1"/>
          <p:nvPr userDrawn="1"/>
        </p:nvSpPr>
        <p:spPr>
          <a:xfrm>
            <a:off x="-1645920" y="54864"/>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pic>
        <p:nvPicPr>
          <p:cNvPr id="7" name="MS logo gray - EMF">
            <a:extLst>
              <a:ext uri="{FF2B5EF4-FFF2-40B4-BE49-F238E27FC236}">
                <a16:creationId xmlns:a16="http://schemas.microsoft.com/office/drawing/2014/main" id="{08589424-8904-DB47-8894-E010FA3D2156}"/>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198561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2.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3.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4.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76" r:id="rId1"/>
    <p:sldLayoutId id="2147484609" r:id="rId2"/>
    <p:sldLayoutId id="2147484677" r:id="rId3"/>
    <p:sldLayoutId id="2147484670" r:id="rId4"/>
    <p:sldLayoutId id="2147484577" r:id="rId5"/>
    <p:sldLayoutId id="2147484610" r:id="rId6"/>
    <p:sldLayoutId id="2147484672" r:id="rId7"/>
    <p:sldLayoutId id="2147484608" r:id="rId8"/>
    <p:sldLayoutId id="2147484673" r:id="rId9"/>
    <p:sldLayoutId id="2147484611" r:id="rId10"/>
    <p:sldLayoutId id="2147484240" r:id="rId11"/>
    <p:sldLayoutId id="2147484241" r:id="rId12"/>
    <p:sldLayoutId id="2147484474" r:id="rId13"/>
    <p:sldLayoutId id="2147484245" r:id="rId14"/>
    <p:sldLayoutId id="2147484247" r:id="rId15"/>
    <p:sldLayoutId id="2147484639" r:id="rId16"/>
    <p:sldLayoutId id="2147484603" r:id="rId17"/>
    <p:sldLayoutId id="2147484666" r:id="rId18"/>
    <p:sldLayoutId id="2147484645" r:id="rId19"/>
    <p:sldLayoutId id="2147484646" r:id="rId20"/>
    <p:sldLayoutId id="2147484647" r:id="rId21"/>
    <p:sldLayoutId id="2147484249" r:id="rId22"/>
    <p:sldLayoutId id="2147484640" r:id="rId23"/>
    <p:sldLayoutId id="2147484582" r:id="rId24"/>
    <p:sldLayoutId id="2147484641" r:id="rId25"/>
    <p:sldLayoutId id="2147484584" r:id="rId26"/>
    <p:sldLayoutId id="2147484583" r:id="rId27"/>
    <p:sldLayoutId id="2147484256" r:id="rId28"/>
    <p:sldLayoutId id="2147484257" r:id="rId29"/>
    <p:sldLayoutId id="2147484585" r:id="rId30"/>
    <p:sldLayoutId id="2147484263" r:id="rId31"/>
    <p:sldLayoutId id="2147484675" r:id="rId32"/>
    <p:sldLayoutId id="2147484674" r:id="rId33"/>
    <p:sldLayoutId id="2147484669" r:id="rId34"/>
    <p:sldLayoutId id="2147484671" r:id="rId35"/>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7313" userDrawn="1">
          <p15:clr>
            <a:srgbClr val="C35EA4"/>
          </p15:clr>
        </p15:guide>
        <p15:guide id="25" orient="horz" pos="369" userDrawn="1">
          <p15:clr>
            <a:srgbClr val="C35EA4"/>
          </p15:clr>
        </p15:guide>
        <p15:guide id="26" orient="horz" pos="3949" userDrawn="1">
          <p15:clr>
            <a:srgbClr val="C35EA4"/>
          </p15:clr>
        </p15:guide>
        <p15:guide id="28" pos="185" userDrawn="1">
          <p15:clr>
            <a:srgbClr val="A4A3A4"/>
          </p15:clr>
        </p15:guide>
        <p15:guide id="29" orient="horz" pos="4135" userDrawn="1">
          <p15:clr>
            <a:srgbClr val="A4A3A4"/>
          </p15:clr>
        </p15:guide>
        <p15:guide id="30" pos="7495" userDrawn="1">
          <p15:clr>
            <a:srgbClr val="A4A3A4"/>
          </p15:clr>
        </p15:guide>
        <p15:guide id="31" pos="360" userDrawn="1">
          <p15:clr>
            <a:srgbClr val="C35EA4"/>
          </p15:clr>
        </p15:guide>
        <p15:guide id="35" orient="horz" pos="194"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11/17/2020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2" r:id="rId13"/>
    <p:sldLayoutId id="2147483703" r:id="rId14"/>
    <p:sldLayoutId id="2147483704" r:id="rId15"/>
  </p:sldLayoutIdLst>
  <p:txStyles>
    <p:titleStyle>
      <a:lvl1pPr algn="l" defTabSz="914400" rtl="0" eaLnBrk="1" latinLnBrk="0" hangingPunct="1">
        <a:lnSpc>
          <a:spcPct val="90000"/>
        </a:lnSpc>
        <a:spcBef>
          <a:spcPct val="0"/>
        </a:spcBef>
        <a:buNone/>
        <a:defRPr sz="4400" kern="1200" spc="-100" baseline="0">
          <a:solidFill>
            <a:schemeClr val="accent2">
              <a:lumMod val="50000"/>
            </a:schemeClr>
          </a:solidFill>
          <a:latin typeface="+mj-lt"/>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11/17/2020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5" r:id="rId14"/>
  </p:sldLayoutIdLst>
  <p:txStyles>
    <p:titleStyle>
      <a:lvl1pPr algn="l" defTabSz="914400" rtl="0" eaLnBrk="1" latinLnBrk="0" hangingPunct="1">
        <a:lnSpc>
          <a:spcPct val="90000"/>
        </a:lnSpc>
        <a:spcBef>
          <a:spcPct val="0"/>
        </a:spcBef>
        <a:buNone/>
        <a:defRPr sz="4400" kern="1200" spc="-100" baseline="0">
          <a:solidFill>
            <a:schemeClr val="tx2"/>
          </a:solidFill>
          <a:latin typeface="+mj-lt"/>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11/17/2020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spc="-100" baseline="0">
          <a:solidFill>
            <a:schemeClr val="tx2"/>
          </a:solidFill>
          <a:latin typeface="+mj-lt"/>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53.xml"/><Relationship Id="rId5" Type="http://schemas.openxmlformats.org/officeDocument/2006/relationships/image" Target="../media/image18.sv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6.svg"/><Relationship Id="rId3" Type="http://schemas.openxmlformats.org/officeDocument/2006/relationships/image" Target="../media/image22.emf"/><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notesSlide" Target="../notesSlides/notesSlide2.xml"/><Relationship Id="rId16" Type="http://schemas.microsoft.com/office/2007/relationships/hdphoto" Target="../media/hdphoto1.wdp"/><Relationship Id="rId1" Type="http://schemas.openxmlformats.org/officeDocument/2006/relationships/slideLayout" Target="../slideLayouts/slideLayout50.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7.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1.svg"/><Relationship Id="rId3" Type="http://schemas.openxmlformats.org/officeDocument/2006/relationships/image" Target="../media/image38.png"/><Relationship Id="rId21" Type="http://schemas.openxmlformats.org/officeDocument/2006/relationships/image" Target="../media/image22.emf"/><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0.png"/><Relationship Id="rId2" Type="http://schemas.openxmlformats.org/officeDocument/2006/relationships/notesSlide" Target="../notesSlides/notesSlide3.xml"/><Relationship Id="rId16" Type="http://schemas.microsoft.com/office/2007/relationships/hdphoto" Target="../media/hdphoto1.wdp"/><Relationship Id="rId20" Type="http://schemas.openxmlformats.org/officeDocument/2006/relationships/image" Target="../media/image53.svg"/><Relationship Id="rId1" Type="http://schemas.openxmlformats.org/officeDocument/2006/relationships/slideLayout" Target="../slideLayouts/slideLayout50.xml"/><Relationship Id="rId6" Type="http://schemas.openxmlformats.org/officeDocument/2006/relationships/image" Target="../media/image41.svg"/><Relationship Id="rId11" Type="http://schemas.openxmlformats.org/officeDocument/2006/relationships/image" Target="../media/image46.svg"/><Relationship Id="rId5" Type="http://schemas.openxmlformats.org/officeDocument/2006/relationships/image" Target="../media/image40.png"/><Relationship Id="rId15" Type="http://schemas.openxmlformats.org/officeDocument/2006/relationships/image" Target="../media/image34.png"/><Relationship Id="rId10" Type="http://schemas.openxmlformats.org/officeDocument/2006/relationships/image" Target="../media/image45.png"/><Relationship Id="rId19" Type="http://schemas.openxmlformats.org/officeDocument/2006/relationships/image" Target="../media/image52.png"/><Relationship Id="rId4" Type="http://schemas.openxmlformats.org/officeDocument/2006/relationships/image" Target="../media/image39.svg"/><Relationship Id="rId9" Type="http://schemas.openxmlformats.org/officeDocument/2006/relationships/image" Target="../media/image44.svg"/><Relationship Id="rId1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1709738"/>
            <a:ext cx="8431022" cy="2852737"/>
          </a:xfrm>
        </p:spPr>
        <p:txBody>
          <a:bodyPr/>
          <a:lstStyle/>
          <a:p>
            <a:r>
              <a:rPr lang="en-US"/>
              <a:t>Secure DevOps with the Microsoft identity platform</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Christos </a:t>
            </a:r>
            <a:r>
              <a:rPr lang="en-US" err="1"/>
              <a:t>Matskas</a:t>
            </a:r>
            <a:r>
              <a:rPr lang="en-US"/>
              <a:t> @ChristosMatskas</a:t>
            </a:r>
          </a:p>
          <a:p>
            <a:r>
              <a:rPr lang="en-US"/>
              <a:t>John Patrick Dandison @AzureAndChill</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C8B680FB-5378-4112-9D85-5746A06EA2BD}"/>
              </a:ext>
            </a:extLst>
          </p:cNvPr>
          <p:cNvSpPr txBox="1">
            <a:spLocks/>
          </p:cNvSpPr>
          <p:nvPr/>
        </p:nvSpPr>
        <p:spPr>
          <a:xfrm>
            <a:off x="287781" y="1582340"/>
            <a:ext cx="5808219" cy="33239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400" spc="-100"/>
              <a:t>You’re invited to learn from industry experts inside &amp; outside of Microsoft.</a:t>
            </a:r>
            <a:br>
              <a:rPr lang="en-US" sz="2400" spc="-100"/>
            </a:br>
            <a:br>
              <a:rPr lang="en-US" sz="2400" b="1" spc="-100"/>
            </a:br>
            <a:r>
              <a:rPr lang="en-US" sz="2400" spc="-100">
                <a:latin typeface="+mn-lt"/>
              </a:rPr>
              <a:t>Interactive, informal &amp; engaging format.</a:t>
            </a:r>
            <a:br>
              <a:rPr lang="en-US" sz="2400" spc="-100">
                <a:latin typeface="+mn-lt"/>
              </a:rPr>
            </a:br>
            <a:br>
              <a:rPr lang="en-US" sz="2400" spc="-100">
                <a:latin typeface="+mn-lt"/>
              </a:rPr>
            </a:br>
            <a:r>
              <a:rPr lang="en-US" sz="2400" spc="-100">
                <a:solidFill>
                  <a:srgbClr val="0099FF"/>
                </a:solidFill>
              </a:rPr>
              <a:t>https://aka.ms/425show</a:t>
            </a:r>
            <a:br>
              <a:rPr lang="en-US" sz="2400" spc="-100">
                <a:latin typeface="+mn-lt"/>
              </a:rPr>
            </a:br>
            <a:br>
              <a:rPr lang="en-US" sz="2400" spc="-100">
                <a:latin typeface="+mn-lt"/>
              </a:rPr>
            </a:br>
            <a:r>
              <a:rPr lang="en-US" sz="2400" spc="-100"/>
              <a:t>Mondays. Fridays.</a:t>
            </a:r>
            <a:br>
              <a:rPr lang="en-US" sz="2400" spc="-100">
                <a:latin typeface="+mn-lt"/>
              </a:rPr>
            </a:br>
            <a:r>
              <a:rPr lang="en-US" sz="2400" spc="-100"/>
              <a:t>8</a:t>
            </a:r>
            <a:r>
              <a:rPr lang="en-US" sz="1800" spc="-100"/>
              <a:t>A</a:t>
            </a:r>
            <a:r>
              <a:rPr lang="en-US" sz="1400" spc="-100">
                <a:solidFill>
                  <a:schemeClr val="bg1">
                    <a:lumMod val="50000"/>
                  </a:schemeClr>
                </a:solidFill>
              </a:rPr>
              <a:t>PT</a:t>
            </a:r>
            <a:r>
              <a:rPr lang="en-US" sz="2400" spc="-100">
                <a:solidFill>
                  <a:schemeClr val="bg1">
                    <a:lumMod val="50000"/>
                  </a:schemeClr>
                </a:solidFill>
              </a:rPr>
              <a:t> </a:t>
            </a:r>
            <a:r>
              <a:rPr lang="en-US" sz="2400" spc="-100"/>
              <a:t>11</a:t>
            </a:r>
            <a:r>
              <a:rPr lang="en-US" sz="1800" spc="-100"/>
              <a:t>A</a:t>
            </a:r>
            <a:r>
              <a:rPr lang="en-US" sz="1400" spc="-100">
                <a:solidFill>
                  <a:schemeClr val="bg1">
                    <a:lumMod val="50000"/>
                  </a:schemeClr>
                </a:solidFill>
              </a:rPr>
              <a:t>ET</a:t>
            </a:r>
            <a:r>
              <a:rPr lang="en-US" sz="2400" spc="-100"/>
              <a:t> 4</a:t>
            </a:r>
            <a:r>
              <a:rPr lang="en-US" sz="1800" spc="-100"/>
              <a:t>P</a:t>
            </a:r>
            <a:r>
              <a:rPr lang="en-US" sz="1400" spc="-100">
                <a:solidFill>
                  <a:schemeClr val="bg1">
                    <a:lumMod val="50000"/>
                  </a:schemeClr>
                </a:solidFill>
              </a:rPr>
              <a:t>UK</a:t>
            </a:r>
            <a:r>
              <a:rPr lang="en-US" sz="2400" spc="-100"/>
              <a:t> 5</a:t>
            </a:r>
            <a:r>
              <a:rPr lang="en-US" sz="1800" spc="-100"/>
              <a:t>P</a:t>
            </a:r>
            <a:r>
              <a:rPr lang="en-US" sz="1400" spc="-100">
                <a:solidFill>
                  <a:schemeClr val="bg1">
                    <a:lumMod val="50000"/>
                  </a:schemeClr>
                </a:solidFill>
              </a:rPr>
              <a:t>CET</a:t>
            </a:r>
            <a:endParaRPr lang="en-US" sz="2400" spc="-100">
              <a:solidFill>
                <a:schemeClr val="bg1">
                  <a:lumMod val="50000"/>
                </a:schemeClr>
              </a:solidFill>
            </a:endParaRPr>
          </a:p>
        </p:txBody>
      </p:sp>
      <p:pic>
        <p:nvPicPr>
          <p:cNvPr id="4098" name="Picture 2" descr="Image preview">
            <a:extLst>
              <a:ext uri="{FF2B5EF4-FFF2-40B4-BE49-F238E27FC236}">
                <a16:creationId xmlns:a16="http://schemas.microsoft.com/office/drawing/2014/main" id="{8D234264-4574-4470-A9BD-39C49B476FEA}"/>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6AF029B-A1E2-4EFD-B345-636398810EFC}"/>
              </a:ext>
            </a:extLst>
          </p:cNvPr>
          <p:cNvPicPr>
            <a:picLocks noChangeAspect="1"/>
          </p:cNvPicPr>
          <p:nvPr/>
        </p:nvPicPr>
        <p:blipFill>
          <a:blip r:embed="rId3"/>
          <a:stretch>
            <a:fillRect/>
          </a:stretch>
        </p:blipFill>
        <p:spPr>
          <a:xfrm>
            <a:off x="-1" y="5807037"/>
            <a:ext cx="3480217" cy="1050963"/>
          </a:xfrm>
          <a:prstGeom prst="rect">
            <a:avLst/>
          </a:prstGeom>
        </p:spPr>
      </p:pic>
    </p:spTree>
    <p:extLst>
      <p:ext uri="{BB962C8B-B14F-4D97-AF65-F5344CB8AC3E}">
        <p14:creationId xmlns:p14="http://schemas.microsoft.com/office/powerpoint/2010/main" val="14739336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C8B680FB-5378-4112-9D85-5746A06EA2BD}"/>
              </a:ext>
            </a:extLst>
          </p:cNvPr>
          <p:cNvSpPr txBox="1">
            <a:spLocks/>
          </p:cNvSpPr>
          <p:nvPr/>
        </p:nvSpPr>
        <p:spPr>
          <a:xfrm>
            <a:off x="287781" y="1582340"/>
            <a:ext cx="5808219" cy="33239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400" spc="-100"/>
              <a:t>You’re invited to learn from industry experts inside &amp; outside of Microsoft.</a:t>
            </a:r>
            <a:br>
              <a:rPr lang="en-US" sz="2400" spc="-100"/>
            </a:br>
            <a:br>
              <a:rPr lang="en-US" sz="2400" b="1" spc="-100"/>
            </a:br>
            <a:r>
              <a:rPr lang="en-US" sz="2400" spc="-100">
                <a:latin typeface="+mn-lt"/>
              </a:rPr>
              <a:t>Interactive, informal &amp; engaging format.</a:t>
            </a:r>
            <a:br>
              <a:rPr lang="en-US" sz="2400" spc="-100">
                <a:latin typeface="+mn-lt"/>
              </a:rPr>
            </a:br>
            <a:br>
              <a:rPr lang="en-US" sz="2400" spc="-100">
                <a:latin typeface="+mn-lt"/>
              </a:rPr>
            </a:br>
            <a:r>
              <a:rPr lang="en-US" sz="2400" spc="-100">
                <a:solidFill>
                  <a:srgbClr val="0099FF"/>
                </a:solidFill>
              </a:rPr>
              <a:t>https://aka.ms/425show</a:t>
            </a:r>
            <a:br>
              <a:rPr lang="en-US" sz="2400" spc="-100">
                <a:latin typeface="+mn-lt"/>
              </a:rPr>
            </a:br>
            <a:br>
              <a:rPr lang="en-US" sz="2400" spc="-100">
                <a:latin typeface="+mn-lt"/>
              </a:rPr>
            </a:br>
            <a:r>
              <a:rPr lang="en-US" sz="2400" spc="-100"/>
              <a:t>Mondays. Fridays.</a:t>
            </a:r>
            <a:br>
              <a:rPr lang="en-US" sz="2400" spc="-100">
                <a:latin typeface="+mn-lt"/>
              </a:rPr>
            </a:br>
            <a:r>
              <a:rPr lang="en-US" sz="2400" spc="-100"/>
              <a:t>8</a:t>
            </a:r>
            <a:r>
              <a:rPr lang="en-US" sz="1800" spc="-100"/>
              <a:t>A</a:t>
            </a:r>
            <a:r>
              <a:rPr lang="en-US" sz="1400" spc="-100">
                <a:solidFill>
                  <a:schemeClr val="bg1">
                    <a:lumMod val="50000"/>
                  </a:schemeClr>
                </a:solidFill>
              </a:rPr>
              <a:t>PT</a:t>
            </a:r>
            <a:r>
              <a:rPr lang="en-US" sz="2400" spc="-100">
                <a:solidFill>
                  <a:schemeClr val="bg1">
                    <a:lumMod val="50000"/>
                  </a:schemeClr>
                </a:solidFill>
              </a:rPr>
              <a:t> </a:t>
            </a:r>
            <a:r>
              <a:rPr lang="en-US" sz="2400" spc="-100"/>
              <a:t>11</a:t>
            </a:r>
            <a:r>
              <a:rPr lang="en-US" sz="1800" spc="-100"/>
              <a:t>A</a:t>
            </a:r>
            <a:r>
              <a:rPr lang="en-US" sz="1400" spc="-100">
                <a:solidFill>
                  <a:schemeClr val="bg1">
                    <a:lumMod val="50000"/>
                  </a:schemeClr>
                </a:solidFill>
              </a:rPr>
              <a:t>ET</a:t>
            </a:r>
            <a:r>
              <a:rPr lang="en-US" sz="2400" spc="-100"/>
              <a:t> 4</a:t>
            </a:r>
            <a:r>
              <a:rPr lang="en-US" sz="1800" spc="-100"/>
              <a:t>P</a:t>
            </a:r>
            <a:r>
              <a:rPr lang="en-US" sz="1400" spc="-100">
                <a:solidFill>
                  <a:schemeClr val="bg1">
                    <a:lumMod val="50000"/>
                  </a:schemeClr>
                </a:solidFill>
              </a:rPr>
              <a:t>UK</a:t>
            </a:r>
            <a:r>
              <a:rPr lang="en-US" sz="2400" spc="-100"/>
              <a:t> 5</a:t>
            </a:r>
            <a:r>
              <a:rPr lang="en-US" sz="1800" spc="-100"/>
              <a:t>P</a:t>
            </a:r>
            <a:r>
              <a:rPr lang="en-US" sz="1400" spc="-100">
                <a:solidFill>
                  <a:schemeClr val="bg1">
                    <a:lumMod val="50000"/>
                  </a:schemeClr>
                </a:solidFill>
              </a:rPr>
              <a:t>CET</a:t>
            </a:r>
            <a:endParaRPr lang="en-US" sz="2400" spc="-100">
              <a:solidFill>
                <a:schemeClr val="bg1">
                  <a:lumMod val="50000"/>
                </a:schemeClr>
              </a:solidFill>
            </a:endParaRPr>
          </a:p>
        </p:txBody>
      </p:sp>
      <p:pic>
        <p:nvPicPr>
          <p:cNvPr id="4098" name="Picture 2" descr="Image preview">
            <a:extLst>
              <a:ext uri="{FF2B5EF4-FFF2-40B4-BE49-F238E27FC236}">
                <a16:creationId xmlns:a16="http://schemas.microsoft.com/office/drawing/2014/main" id="{8D234264-4574-4470-A9BD-39C49B476FEA}"/>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6AF029B-A1E2-4EFD-B345-636398810EFC}"/>
              </a:ext>
            </a:extLst>
          </p:cNvPr>
          <p:cNvPicPr>
            <a:picLocks noChangeAspect="1"/>
          </p:cNvPicPr>
          <p:nvPr/>
        </p:nvPicPr>
        <p:blipFill>
          <a:blip r:embed="rId3"/>
          <a:stretch>
            <a:fillRect/>
          </a:stretch>
        </p:blipFill>
        <p:spPr>
          <a:xfrm>
            <a:off x="-1" y="5807037"/>
            <a:ext cx="3480217" cy="1050963"/>
          </a:xfrm>
          <a:prstGeom prst="rect">
            <a:avLst/>
          </a:prstGeom>
        </p:spPr>
      </p:pic>
    </p:spTree>
    <p:extLst>
      <p:ext uri="{BB962C8B-B14F-4D97-AF65-F5344CB8AC3E}">
        <p14:creationId xmlns:p14="http://schemas.microsoft.com/office/powerpoint/2010/main" val="37417520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7020F-C21A-49B1-9D5B-C822A1CDE709}"/>
              </a:ext>
            </a:extLst>
          </p:cNvPr>
          <p:cNvSpPr>
            <a:spLocks noGrp="1"/>
          </p:cNvSpPr>
          <p:nvPr>
            <p:ph type="title"/>
          </p:nvPr>
        </p:nvSpPr>
        <p:spPr>
          <a:xfrm>
            <a:off x="584200" y="2610426"/>
            <a:ext cx="4161981" cy="523220"/>
          </a:xfrm>
        </p:spPr>
        <p:txBody>
          <a:bodyPr/>
          <a:lstStyle/>
          <a:p>
            <a:r>
              <a:rPr lang="en-US">
                <a:cs typeface="Segoe UI Semibold" panose="020B0702040204020203" pitchFamily="34" charset="0"/>
              </a:rPr>
              <a:t>Come</a:t>
            </a:r>
            <a:r>
              <a:rPr lang="en-US">
                <a:latin typeface="Segoe UI Semibold" panose="020B0702040204020203" pitchFamily="34" charset="0"/>
                <a:cs typeface="Segoe UI Semibold" panose="020B0702040204020203" pitchFamily="34" charset="0"/>
              </a:rPr>
              <a:t> as you are</a:t>
            </a:r>
          </a:p>
        </p:txBody>
      </p:sp>
      <p:sp>
        <p:nvSpPr>
          <p:cNvPr id="4" name="Text Placeholder 3">
            <a:extLst>
              <a:ext uri="{FF2B5EF4-FFF2-40B4-BE49-F238E27FC236}">
                <a16:creationId xmlns:a16="http://schemas.microsoft.com/office/drawing/2014/main" id="{F8CE763A-8103-4848-9224-84D8DF24ABCD}"/>
              </a:ext>
            </a:extLst>
          </p:cNvPr>
          <p:cNvSpPr>
            <a:spLocks noGrp="1"/>
          </p:cNvSpPr>
          <p:nvPr>
            <p:ph type="body" sz="quarter" idx="10"/>
          </p:nvPr>
        </p:nvSpPr>
        <p:spPr>
          <a:xfrm>
            <a:off x="584200" y="3535541"/>
            <a:ext cx="4162425" cy="492443"/>
          </a:xfrm>
        </p:spPr>
        <p:txBody>
          <a:bodyPr>
            <a:normAutofit lnSpcReduction="10000"/>
          </a:bodyPr>
          <a:lstStyle/>
          <a:p>
            <a:r>
              <a:rPr lang="en-US">
                <a:latin typeface="Segoe UI" panose="020B0502040204020203" pitchFamily="34" charset="0"/>
                <a:cs typeface="Segoe UI" panose="020B0502040204020203" pitchFamily="34" charset="0"/>
              </a:rPr>
              <a:t>Bring your own developer tools, services &amp; platforms</a:t>
            </a:r>
          </a:p>
        </p:txBody>
      </p:sp>
      <p:pic>
        <p:nvPicPr>
          <p:cNvPr id="3074" name="Picture 2">
            <a:extLst>
              <a:ext uri="{FF2B5EF4-FFF2-40B4-BE49-F238E27FC236}">
                <a16:creationId xmlns:a16="http://schemas.microsoft.com/office/drawing/2014/main" id="{D493D7BA-5EAD-42AA-94C4-4C1B737D7D2A}"/>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t="9818" b="981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6612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F961B8-625E-4AF2-A9D5-9CD804BC1A9B}"/>
              </a:ext>
              <a:ext uri="{C183D7F6-B498-43B3-948B-1728B52AA6E4}">
                <adec:decorative xmlns:adec="http://schemas.microsoft.com/office/drawing/2017/decorative" val="1"/>
              </a:ext>
            </a:extLst>
          </p:cNvPr>
          <p:cNvSpPr/>
          <p:nvPr/>
        </p:nvSpPr>
        <p:spPr bwMode="auto">
          <a:xfrm>
            <a:off x="3910965" y="2535663"/>
            <a:ext cx="4268912" cy="3324622"/>
          </a:xfrm>
          <a:prstGeom prst="rect">
            <a:avLst/>
          </a:prstGeom>
          <a:solidFill>
            <a:schemeClr val="bg1"/>
          </a:solidFill>
          <a:ln>
            <a:noFill/>
            <a:headEnd type="none" w="med" len="med"/>
            <a:tailEnd type="none" w="med" len="med"/>
          </a:ln>
          <a:effectLst>
            <a:outerShdw blurRad="254000" dist="50800" dir="2700000" sx="101000" sy="101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2">
                  <a:lumMod val="50000"/>
                </a:schemeClr>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8A45577E-D528-4B06-956D-812BFCED22AA}"/>
              </a:ext>
              <a:ext uri="{C183D7F6-B498-43B3-948B-1728B52AA6E4}">
                <adec:decorative xmlns:adec="http://schemas.microsoft.com/office/drawing/2017/decorative" val="1"/>
              </a:ext>
            </a:extLst>
          </p:cNvPr>
          <p:cNvGrpSpPr/>
          <p:nvPr/>
        </p:nvGrpSpPr>
        <p:grpSpPr>
          <a:xfrm>
            <a:off x="5260575" y="1396926"/>
            <a:ext cx="693180" cy="630797"/>
            <a:chOff x="5948279" y="5259010"/>
            <a:chExt cx="539917" cy="491325"/>
          </a:xfrm>
        </p:grpSpPr>
        <p:sp>
          <p:nvSpPr>
            <p:cNvPr id="141" name="Freeform: Shape 140">
              <a:extLst>
                <a:ext uri="{FF2B5EF4-FFF2-40B4-BE49-F238E27FC236}">
                  <a16:creationId xmlns:a16="http://schemas.microsoft.com/office/drawing/2014/main" id="{3512A731-F13B-4149-8F70-68673B5C7969}"/>
                </a:ext>
              </a:extLst>
            </p:cNvPr>
            <p:cNvSpPr/>
            <p:nvPr/>
          </p:nvSpPr>
          <p:spPr>
            <a:xfrm>
              <a:off x="5948279" y="5539767"/>
              <a:ext cx="539917" cy="210568"/>
            </a:xfrm>
            <a:custGeom>
              <a:avLst/>
              <a:gdLst>
                <a:gd name="connsiteX0" fmla="*/ 30295 w 539917"/>
                <a:gd name="connsiteY0" fmla="*/ 600 h 210568"/>
                <a:gd name="connsiteX1" fmla="*/ 267859 w 539917"/>
                <a:gd name="connsiteY1" fmla="*/ 154776 h 210568"/>
                <a:gd name="connsiteX2" fmla="*/ 509622 w 539917"/>
                <a:gd name="connsiteY2" fmla="*/ 0 h 210568"/>
                <a:gd name="connsiteX3" fmla="*/ 539917 w 539917"/>
                <a:gd name="connsiteY3" fmla="*/ 35395 h 210568"/>
                <a:gd name="connsiteX4" fmla="*/ 267859 w 539917"/>
                <a:gd name="connsiteY4" fmla="*/ 210568 h 210568"/>
                <a:gd name="connsiteX5" fmla="*/ 0 w 539917"/>
                <a:gd name="connsiteY5" fmla="*/ 35395 h 210568"/>
                <a:gd name="connsiteX6" fmla="*/ 30295 w 539917"/>
                <a:gd name="connsiteY6" fmla="*/ 600 h 2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17" h="210568">
                  <a:moveTo>
                    <a:pt x="30295" y="600"/>
                  </a:moveTo>
                  <a:lnTo>
                    <a:pt x="267859" y="154776"/>
                  </a:lnTo>
                  <a:lnTo>
                    <a:pt x="509622" y="0"/>
                  </a:lnTo>
                  <a:lnTo>
                    <a:pt x="539917" y="35395"/>
                  </a:lnTo>
                  <a:lnTo>
                    <a:pt x="267859" y="210568"/>
                  </a:lnTo>
                  <a:lnTo>
                    <a:pt x="0" y="35395"/>
                  </a:lnTo>
                  <a:lnTo>
                    <a:pt x="30295" y="60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2" name="Freeform: Shape 141">
              <a:extLst>
                <a:ext uri="{FF2B5EF4-FFF2-40B4-BE49-F238E27FC236}">
                  <a16:creationId xmlns:a16="http://schemas.microsoft.com/office/drawing/2014/main" id="{1096C273-8260-4A08-9CBA-00A268F6171C}"/>
                </a:ext>
              </a:extLst>
            </p:cNvPr>
            <p:cNvSpPr/>
            <p:nvPr/>
          </p:nvSpPr>
          <p:spPr>
            <a:xfrm>
              <a:off x="5996571" y="5259010"/>
              <a:ext cx="443631" cy="403438"/>
            </a:xfrm>
            <a:custGeom>
              <a:avLst/>
              <a:gdLst>
                <a:gd name="connsiteX0" fmla="*/ 0 w 443631"/>
                <a:gd name="connsiteY0" fmla="*/ 261560 h 403438"/>
                <a:gd name="connsiteX1" fmla="*/ 219566 w 443631"/>
                <a:gd name="connsiteY1" fmla="*/ 0 h 403438"/>
                <a:gd name="connsiteX2" fmla="*/ 443632 w 443631"/>
                <a:gd name="connsiteY2" fmla="*/ 261860 h 403438"/>
                <a:gd name="connsiteX3" fmla="*/ 219566 w 443631"/>
                <a:gd name="connsiteY3" fmla="*/ 403439 h 403438"/>
                <a:gd name="connsiteX4" fmla="*/ 0 w 443631"/>
                <a:gd name="connsiteY4" fmla="*/ 261560 h 40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31" h="403438">
                  <a:moveTo>
                    <a:pt x="0" y="261560"/>
                  </a:moveTo>
                  <a:lnTo>
                    <a:pt x="219566" y="0"/>
                  </a:lnTo>
                  <a:lnTo>
                    <a:pt x="443632" y="261860"/>
                  </a:lnTo>
                  <a:lnTo>
                    <a:pt x="219566" y="403439"/>
                  </a:lnTo>
                  <a:lnTo>
                    <a:pt x="0" y="261560"/>
                  </a:lnTo>
                  <a:close/>
                </a:path>
              </a:pathLst>
            </a:custGeom>
            <a:solidFill>
              <a:srgbClr val="FFFFFF"/>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3" name="Freeform: Shape 142">
              <a:extLst>
                <a:ext uri="{FF2B5EF4-FFF2-40B4-BE49-F238E27FC236}">
                  <a16:creationId xmlns:a16="http://schemas.microsoft.com/office/drawing/2014/main" id="{F170CCAE-9113-41FB-9C91-F6185857711F}"/>
                </a:ext>
              </a:extLst>
            </p:cNvPr>
            <p:cNvSpPr/>
            <p:nvPr/>
          </p:nvSpPr>
          <p:spPr>
            <a:xfrm>
              <a:off x="5996571" y="5259010"/>
              <a:ext cx="219566" cy="403438"/>
            </a:xfrm>
            <a:custGeom>
              <a:avLst/>
              <a:gdLst>
                <a:gd name="connsiteX0" fmla="*/ 219566 w 219566"/>
                <a:gd name="connsiteY0" fmla="*/ 0 h 403438"/>
                <a:gd name="connsiteX1" fmla="*/ 219566 w 219566"/>
                <a:gd name="connsiteY1" fmla="*/ 403439 h 403438"/>
                <a:gd name="connsiteX2" fmla="*/ 0 w 219566"/>
                <a:gd name="connsiteY2" fmla="*/ 261560 h 403438"/>
                <a:gd name="connsiteX3" fmla="*/ 219566 w 219566"/>
                <a:gd name="connsiteY3" fmla="*/ 0 h 403438"/>
              </a:gdLst>
              <a:ahLst/>
              <a:cxnLst>
                <a:cxn ang="0">
                  <a:pos x="connsiteX0" y="connsiteY0"/>
                </a:cxn>
                <a:cxn ang="0">
                  <a:pos x="connsiteX1" y="connsiteY1"/>
                </a:cxn>
                <a:cxn ang="0">
                  <a:pos x="connsiteX2" y="connsiteY2"/>
                </a:cxn>
                <a:cxn ang="0">
                  <a:pos x="connsiteX3" y="connsiteY3"/>
                </a:cxn>
              </a:cxnLst>
              <a:rect l="l" t="t" r="r" b="b"/>
              <a:pathLst>
                <a:path w="219566" h="403438">
                  <a:moveTo>
                    <a:pt x="219566" y="0"/>
                  </a:moveTo>
                  <a:lnTo>
                    <a:pt x="219566" y="403439"/>
                  </a:lnTo>
                  <a:lnTo>
                    <a:pt x="0" y="261560"/>
                  </a:lnTo>
                  <a:lnTo>
                    <a:pt x="219566" y="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4" name="Freeform: Shape 143">
              <a:extLst>
                <a:ext uri="{FF2B5EF4-FFF2-40B4-BE49-F238E27FC236}">
                  <a16:creationId xmlns:a16="http://schemas.microsoft.com/office/drawing/2014/main" id="{EB579951-E182-4C0A-BDDC-C150E5AB8FBC}"/>
                </a:ext>
              </a:extLst>
            </p:cNvPr>
            <p:cNvSpPr/>
            <p:nvPr/>
          </p:nvSpPr>
          <p:spPr>
            <a:xfrm>
              <a:off x="6216137" y="5259010"/>
              <a:ext cx="224065" cy="403438"/>
            </a:xfrm>
            <a:custGeom>
              <a:avLst/>
              <a:gdLst>
                <a:gd name="connsiteX0" fmla="*/ 0 w 224065"/>
                <a:gd name="connsiteY0" fmla="*/ 0 h 403438"/>
                <a:gd name="connsiteX1" fmla="*/ 0 w 224065"/>
                <a:gd name="connsiteY1" fmla="*/ 403439 h 403438"/>
                <a:gd name="connsiteX2" fmla="*/ 224066 w 224065"/>
                <a:gd name="connsiteY2" fmla="*/ 261860 h 403438"/>
                <a:gd name="connsiteX3" fmla="*/ 0 w 224065"/>
                <a:gd name="connsiteY3" fmla="*/ 0 h 403438"/>
              </a:gdLst>
              <a:ahLst/>
              <a:cxnLst>
                <a:cxn ang="0">
                  <a:pos x="connsiteX0" y="connsiteY0"/>
                </a:cxn>
                <a:cxn ang="0">
                  <a:pos x="connsiteX1" y="connsiteY1"/>
                </a:cxn>
                <a:cxn ang="0">
                  <a:pos x="connsiteX2" y="connsiteY2"/>
                </a:cxn>
                <a:cxn ang="0">
                  <a:pos x="connsiteX3" y="connsiteY3"/>
                </a:cxn>
              </a:cxnLst>
              <a:rect l="l" t="t" r="r" b="b"/>
              <a:pathLst>
                <a:path w="224065" h="403438">
                  <a:moveTo>
                    <a:pt x="0" y="0"/>
                  </a:moveTo>
                  <a:lnTo>
                    <a:pt x="0" y="403439"/>
                  </a:lnTo>
                  <a:lnTo>
                    <a:pt x="224066" y="261860"/>
                  </a:lnTo>
                  <a:lnTo>
                    <a:pt x="0" y="0"/>
                  </a:lnTo>
                  <a:close/>
                </a:path>
              </a:pathLst>
            </a:custGeom>
            <a:solidFill>
              <a:srgbClr val="002050"/>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5" name="Freeform: Shape 144">
              <a:extLst>
                <a:ext uri="{FF2B5EF4-FFF2-40B4-BE49-F238E27FC236}">
                  <a16:creationId xmlns:a16="http://schemas.microsoft.com/office/drawing/2014/main" id="{A24B0F3B-36A5-4B2B-BF9F-F6DB3D4DC016}"/>
                </a:ext>
              </a:extLst>
            </p:cNvPr>
            <p:cNvSpPr/>
            <p:nvPr/>
          </p:nvSpPr>
          <p:spPr>
            <a:xfrm>
              <a:off x="6216137" y="5467478"/>
              <a:ext cx="224065" cy="194970"/>
            </a:xfrm>
            <a:custGeom>
              <a:avLst/>
              <a:gdLst>
                <a:gd name="connsiteX0" fmla="*/ 0 w 224065"/>
                <a:gd name="connsiteY0" fmla="*/ 0 h 194970"/>
                <a:gd name="connsiteX1" fmla="*/ 224066 w 224065"/>
                <a:gd name="connsiteY1" fmla="*/ 53392 h 194970"/>
                <a:gd name="connsiteX2" fmla="*/ 0 w 224065"/>
                <a:gd name="connsiteY2" fmla="*/ 194970 h 194970"/>
                <a:gd name="connsiteX3" fmla="*/ 0 w 224065"/>
                <a:gd name="connsiteY3" fmla="*/ 0 h 194970"/>
              </a:gdLst>
              <a:ahLst/>
              <a:cxnLst>
                <a:cxn ang="0">
                  <a:pos x="connsiteX0" y="connsiteY0"/>
                </a:cxn>
                <a:cxn ang="0">
                  <a:pos x="connsiteX1" y="connsiteY1"/>
                </a:cxn>
                <a:cxn ang="0">
                  <a:pos x="connsiteX2" y="connsiteY2"/>
                </a:cxn>
                <a:cxn ang="0">
                  <a:pos x="connsiteX3" y="connsiteY3"/>
                </a:cxn>
              </a:cxnLst>
              <a:rect l="l" t="t" r="r" b="b"/>
              <a:pathLst>
                <a:path w="224065" h="194970">
                  <a:moveTo>
                    <a:pt x="0" y="0"/>
                  </a:moveTo>
                  <a:lnTo>
                    <a:pt x="224066" y="53392"/>
                  </a:lnTo>
                  <a:lnTo>
                    <a:pt x="0" y="194970"/>
                  </a:lnTo>
                  <a:lnTo>
                    <a:pt x="0" y="0"/>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7" name="Freeform: Shape 146">
              <a:extLst>
                <a:ext uri="{FF2B5EF4-FFF2-40B4-BE49-F238E27FC236}">
                  <a16:creationId xmlns:a16="http://schemas.microsoft.com/office/drawing/2014/main" id="{D93913D1-7EAE-48FB-BD79-FF0EC6D5396C}"/>
                </a:ext>
              </a:extLst>
            </p:cNvPr>
            <p:cNvSpPr/>
            <p:nvPr/>
          </p:nvSpPr>
          <p:spPr>
            <a:xfrm>
              <a:off x="5996571" y="5467478"/>
              <a:ext cx="219566" cy="194970"/>
            </a:xfrm>
            <a:custGeom>
              <a:avLst/>
              <a:gdLst>
                <a:gd name="connsiteX0" fmla="*/ 219566 w 219566"/>
                <a:gd name="connsiteY0" fmla="*/ 194970 h 194970"/>
                <a:gd name="connsiteX1" fmla="*/ 0 w 219566"/>
                <a:gd name="connsiteY1" fmla="*/ 53092 h 194970"/>
                <a:gd name="connsiteX2" fmla="*/ 219566 w 219566"/>
                <a:gd name="connsiteY2" fmla="*/ 0 h 194970"/>
                <a:gd name="connsiteX3" fmla="*/ 219566 w 219566"/>
                <a:gd name="connsiteY3" fmla="*/ 194970 h 194970"/>
              </a:gdLst>
              <a:ahLst/>
              <a:cxnLst>
                <a:cxn ang="0">
                  <a:pos x="connsiteX0" y="connsiteY0"/>
                </a:cxn>
                <a:cxn ang="0">
                  <a:pos x="connsiteX1" y="connsiteY1"/>
                </a:cxn>
                <a:cxn ang="0">
                  <a:pos x="connsiteX2" y="connsiteY2"/>
                </a:cxn>
                <a:cxn ang="0">
                  <a:pos x="connsiteX3" y="connsiteY3"/>
                </a:cxn>
              </a:cxnLst>
              <a:rect l="l" t="t" r="r" b="b"/>
              <a:pathLst>
                <a:path w="219566" h="194970">
                  <a:moveTo>
                    <a:pt x="219566" y="194970"/>
                  </a:moveTo>
                  <a:lnTo>
                    <a:pt x="0" y="53092"/>
                  </a:lnTo>
                  <a:lnTo>
                    <a:pt x="219566" y="0"/>
                  </a:lnTo>
                  <a:lnTo>
                    <a:pt x="219566" y="194970"/>
                  </a:lnTo>
                  <a:close/>
                </a:path>
              </a:pathLst>
            </a:custGeom>
            <a:solidFill>
              <a:srgbClr val="0078D4"/>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9" name="Freeform: Shape 148">
              <a:extLst>
                <a:ext uri="{FF2B5EF4-FFF2-40B4-BE49-F238E27FC236}">
                  <a16:creationId xmlns:a16="http://schemas.microsoft.com/office/drawing/2014/main" id="{AAEEE545-E1C3-4F58-B3CC-5B58B90BA01E}"/>
                </a:ext>
              </a:extLst>
            </p:cNvPr>
            <p:cNvSpPr/>
            <p:nvPr/>
          </p:nvSpPr>
          <p:spPr>
            <a:xfrm>
              <a:off x="6216137" y="5539767"/>
              <a:ext cx="272058" cy="210568"/>
            </a:xfrm>
            <a:custGeom>
              <a:avLst/>
              <a:gdLst>
                <a:gd name="connsiteX0" fmla="*/ 0 w 272058"/>
                <a:gd name="connsiteY0" fmla="*/ 210568 h 210568"/>
                <a:gd name="connsiteX1" fmla="*/ 272058 w 272058"/>
                <a:gd name="connsiteY1" fmla="*/ 35395 h 210568"/>
                <a:gd name="connsiteX2" fmla="*/ 241763 w 272058"/>
                <a:gd name="connsiteY2" fmla="*/ 0 h 210568"/>
                <a:gd name="connsiteX3" fmla="*/ 0 w 272058"/>
                <a:gd name="connsiteY3" fmla="*/ 154776 h 210568"/>
                <a:gd name="connsiteX4" fmla="*/ 0 w 272058"/>
                <a:gd name="connsiteY4" fmla="*/ 210568 h 210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58" h="210568">
                  <a:moveTo>
                    <a:pt x="0" y="210568"/>
                  </a:moveTo>
                  <a:lnTo>
                    <a:pt x="272058" y="35395"/>
                  </a:lnTo>
                  <a:lnTo>
                    <a:pt x="241763" y="0"/>
                  </a:lnTo>
                  <a:lnTo>
                    <a:pt x="0" y="154776"/>
                  </a:lnTo>
                  <a:lnTo>
                    <a:pt x="0" y="210568"/>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grpSp>
      <p:sp>
        <p:nvSpPr>
          <p:cNvPr id="40" name="Title 1">
            <a:extLst>
              <a:ext uri="{FF2B5EF4-FFF2-40B4-BE49-F238E27FC236}">
                <a16:creationId xmlns:a16="http://schemas.microsoft.com/office/drawing/2014/main" id="{EEF6B4E2-49A1-4032-9EB0-77E534F304A3}"/>
              </a:ext>
              <a:ext uri="{C183D7F6-B498-43B3-948B-1728B52AA6E4}">
                <adec:decorative xmlns:adec="http://schemas.microsoft.com/office/drawing/2017/decorative" val="1"/>
              </a:ext>
            </a:extLst>
          </p:cNvPr>
          <p:cNvSpPr txBox="1">
            <a:spLocks/>
          </p:cNvSpPr>
          <p:nvPr/>
        </p:nvSpPr>
        <p:spPr>
          <a:xfrm>
            <a:off x="6136370" y="1543917"/>
            <a:ext cx="1014806" cy="325865"/>
          </a:xfrm>
          <a:prstGeom prst="rect">
            <a:avLst/>
          </a:prstGeom>
          <a:noFill/>
        </p:spPr>
        <p:txBody>
          <a:bodyPr wrap="non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32293" fontAlgn="base">
              <a:spcBef>
                <a:spcPts val="600"/>
              </a:spcBef>
              <a:spcAft>
                <a:spcPct val="0"/>
              </a:spcAft>
              <a:defRPr/>
            </a:pPr>
            <a:r>
              <a:rPr lang="en-US" sz="2353" spc="-40">
                <a:solidFill>
                  <a:schemeClr val="tx1"/>
                </a:solidFill>
                <a:latin typeface="Segoe UI Semibold"/>
                <a:cs typeface="+mn-cs"/>
              </a:rPr>
              <a:t>Identity</a:t>
            </a:r>
          </a:p>
        </p:txBody>
      </p:sp>
      <p:sp>
        <p:nvSpPr>
          <p:cNvPr id="67" name="Rectangle 66">
            <a:extLst>
              <a:ext uri="{FF2B5EF4-FFF2-40B4-BE49-F238E27FC236}">
                <a16:creationId xmlns:a16="http://schemas.microsoft.com/office/drawing/2014/main" id="{23190BFC-8B27-4D72-982F-28053D456A1B}"/>
              </a:ext>
            </a:extLst>
          </p:cNvPr>
          <p:cNvSpPr/>
          <p:nvPr/>
        </p:nvSpPr>
        <p:spPr bwMode="auto">
          <a:xfrm>
            <a:off x="6439492" y="2814940"/>
            <a:ext cx="1273965"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2">
                    <a:lumMod val="50000"/>
                  </a:schemeClr>
                </a:solidFill>
                <a:latin typeface="Segoe UI Semibold"/>
              </a:rPr>
              <a:t>Any language</a:t>
            </a:r>
          </a:p>
        </p:txBody>
      </p:sp>
      <p:sp>
        <p:nvSpPr>
          <p:cNvPr id="4" name="Rectangle 3">
            <a:extLst>
              <a:ext uri="{FF2B5EF4-FFF2-40B4-BE49-F238E27FC236}">
                <a16:creationId xmlns:a16="http://schemas.microsoft.com/office/drawing/2014/main" id="{5D0A2632-EC8F-4CE7-9717-52E54F12F4EC}"/>
              </a:ext>
            </a:extLst>
          </p:cNvPr>
          <p:cNvSpPr/>
          <p:nvPr/>
        </p:nvSpPr>
        <p:spPr bwMode="auto">
          <a:xfrm>
            <a:off x="4107503" y="2792129"/>
            <a:ext cx="1728047"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2">
                    <a:lumMod val="50000"/>
                  </a:schemeClr>
                </a:solidFill>
                <a:latin typeface="Segoe UI Semibold"/>
              </a:rPr>
              <a:t>Any cloud</a:t>
            </a:r>
          </a:p>
        </p:txBody>
      </p:sp>
      <p:sp>
        <p:nvSpPr>
          <p:cNvPr id="41" name="Title 1">
            <a:extLst>
              <a:ext uri="{FF2B5EF4-FFF2-40B4-BE49-F238E27FC236}">
                <a16:creationId xmlns:a16="http://schemas.microsoft.com/office/drawing/2014/main" id="{792A8007-C2B0-414D-A1B6-163C3D66E107}"/>
              </a:ext>
            </a:extLst>
          </p:cNvPr>
          <p:cNvSpPr txBox="1">
            <a:spLocks/>
          </p:cNvSpPr>
          <p:nvPr/>
        </p:nvSpPr>
        <p:spPr>
          <a:xfrm>
            <a:off x="4433671" y="3635245"/>
            <a:ext cx="1075710" cy="276999"/>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00" spc="0">
                <a:solidFill>
                  <a:schemeClr val="tx1"/>
                </a:solidFill>
                <a:latin typeface="Segoe UI Semibold"/>
                <a:cs typeface="Segoe UI"/>
              </a:rPr>
              <a:t>Amazon Web Services</a:t>
            </a:r>
            <a:endParaRPr lang="en-US" sz="1029" spc="0">
              <a:solidFill>
                <a:schemeClr val="tx1"/>
              </a:solidFill>
              <a:latin typeface="Segoe UI Semibold"/>
            </a:endParaRPr>
          </a:p>
        </p:txBody>
      </p:sp>
      <p:sp>
        <p:nvSpPr>
          <p:cNvPr id="42" name="Title 1">
            <a:extLst>
              <a:ext uri="{FF2B5EF4-FFF2-40B4-BE49-F238E27FC236}">
                <a16:creationId xmlns:a16="http://schemas.microsoft.com/office/drawing/2014/main" id="{C56A7E43-FAD2-4192-AB9B-49240B83EC62}"/>
              </a:ext>
            </a:extLst>
          </p:cNvPr>
          <p:cNvSpPr txBox="1">
            <a:spLocks/>
          </p:cNvSpPr>
          <p:nvPr/>
        </p:nvSpPr>
        <p:spPr>
          <a:xfrm>
            <a:off x="4433671" y="4430840"/>
            <a:ext cx="1075710" cy="285078"/>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Google Cloud Platform</a:t>
            </a:r>
          </a:p>
        </p:txBody>
      </p:sp>
      <p:sp>
        <p:nvSpPr>
          <p:cNvPr id="45" name="Title 1">
            <a:extLst>
              <a:ext uri="{FF2B5EF4-FFF2-40B4-BE49-F238E27FC236}">
                <a16:creationId xmlns:a16="http://schemas.microsoft.com/office/drawing/2014/main" id="{B7C5E8E3-E27C-468B-8F69-B228EB256D73}"/>
              </a:ext>
            </a:extLst>
          </p:cNvPr>
          <p:cNvSpPr txBox="1">
            <a:spLocks/>
          </p:cNvSpPr>
          <p:nvPr/>
        </p:nvSpPr>
        <p:spPr>
          <a:xfrm>
            <a:off x="4433671" y="522643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err="1">
                <a:solidFill>
                  <a:schemeClr val="tx1"/>
                </a:solidFill>
                <a:latin typeface="Segoe UI Semibold"/>
              </a:rPr>
              <a:t>DigitalOcean</a:t>
            </a:r>
            <a:endParaRPr lang="en-US" sz="1029" spc="0">
              <a:solidFill>
                <a:schemeClr val="tx1"/>
              </a:solidFill>
              <a:latin typeface="Segoe UI Semibold"/>
            </a:endParaRPr>
          </a:p>
        </p:txBody>
      </p:sp>
      <p:sp>
        <p:nvSpPr>
          <p:cNvPr id="5" name="Title 4">
            <a:extLst>
              <a:ext uri="{FF2B5EF4-FFF2-40B4-BE49-F238E27FC236}">
                <a16:creationId xmlns:a16="http://schemas.microsoft.com/office/drawing/2014/main" id="{48F81361-931A-4E0F-85EC-5C9F9B61E7B6}"/>
              </a:ext>
            </a:extLst>
          </p:cNvPr>
          <p:cNvSpPr>
            <a:spLocks noGrp="1"/>
          </p:cNvSpPr>
          <p:nvPr>
            <p:ph type="title"/>
          </p:nvPr>
        </p:nvSpPr>
        <p:spPr/>
        <p:txBody>
          <a:bodyPr/>
          <a:lstStyle/>
          <a:p>
            <a:r>
              <a:rPr lang="en-US" sz="3200" spc="-100">
                <a:latin typeface="Segoe UI Semibold" panose="020B0702040204020203" pitchFamily="34" charset="0"/>
                <a:cs typeface="Segoe UI Semibold" panose="020B0702040204020203" pitchFamily="34" charset="0"/>
              </a:rPr>
              <a:t>Bring your own developer tools, services and platforms</a:t>
            </a:r>
          </a:p>
        </p:txBody>
      </p:sp>
      <p:grpSp>
        <p:nvGrpSpPr>
          <p:cNvPr id="12" name="Group 11">
            <a:extLst>
              <a:ext uri="{FF2B5EF4-FFF2-40B4-BE49-F238E27FC236}">
                <a16:creationId xmlns:a16="http://schemas.microsoft.com/office/drawing/2014/main" id="{96CCB4B4-80E5-4CB3-B7E1-26AEB92A39D9}"/>
              </a:ext>
              <a:ext uri="{C183D7F6-B498-43B3-948B-1728B52AA6E4}">
                <adec:decorative xmlns:adec="http://schemas.microsoft.com/office/drawing/2017/decorative" val="1"/>
              </a:ext>
            </a:extLst>
          </p:cNvPr>
          <p:cNvGrpSpPr/>
          <p:nvPr/>
        </p:nvGrpSpPr>
        <p:grpSpPr>
          <a:xfrm>
            <a:off x="349197" y="6089738"/>
            <a:ext cx="11493608" cy="101725"/>
            <a:chOff x="356198" y="5261515"/>
            <a:chExt cx="11724079" cy="103765"/>
          </a:xfrm>
        </p:grpSpPr>
        <p:cxnSp>
          <p:nvCxnSpPr>
            <p:cNvPr id="125" name="Straight Connector 124">
              <a:extLst>
                <a:ext uri="{FF2B5EF4-FFF2-40B4-BE49-F238E27FC236}">
                  <a16:creationId xmlns:a16="http://schemas.microsoft.com/office/drawing/2014/main" id="{0A06F24B-F446-4DAE-AF22-900F3B34F227}"/>
                </a:ext>
              </a:extLst>
            </p:cNvPr>
            <p:cNvCxnSpPr>
              <a:cxnSpLocks/>
            </p:cNvCxnSpPr>
            <p:nvPr/>
          </p:nvCxnSpPr>
          <p:spPr>
            <a:xfrm flipH="1">
              <a:off x="356198" y="5261515"/>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 name="Flowchart: Merge 125">
              <a:extLst>
                <a:ext uri="{FF2B5EF4-FFF2-40B4-BE49-F238E27FC236}">
                  <a16:creationId xmlns:a16="http://schemas.microsoft.com/office/drawing/2014/main" id="{50220B8F-3526-40AB-A294-9450D14A36B6}"/>
                </a:ext>
              </a:extLst>
            </p:cNvPr>
            <p:cNvSpPr/>
            <p:nvPr/>
          </p:nvSpPr>
          <p:spPr bwMode="auto">
            <a:xfrm>
              <a:off x="6059038" y="5265016"/>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sp>
        <p:nvSpPr>
          <p:cNvPr id="70" name="Title 1">
            <a:extLst>
              <a:ext uri="{FF2B5EF4-FFF2-40B4-BE49-F238E27FC236}">
                <a16:creationId xmlns:a16="http://schemas.microsoft.com/office/drawing/2014/main" id="{B46F51DE-E51B-4A90-A366-B9785A922B79}"/>
              </a:ext>
            </a:extLst>
          </p:cNvPr>
          <p:cNvSpPr txBox="1">
            <a:spLocks/>
          </p:cNvSpPr>
          <p:nvPr/>
        </p:nvSpPr>
        <p:spPr>
          <a:xfrm>
            <a:off x="6538618" y="3650454"/>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Java</a:t>
            </a:r>
          </a:p>
        </p:txBody>
      </p:sp>
      <p:sp>
        <p:nvSpPr>
          <p:cNvPr id="71" name="Title 1">
            <a:extLst>
              <a:ext uri="{FF2B5EF4-FFF2-40B4-BE49-F238E27FC236}">
                <a16:creationId xmlns:a16="http://schemas.microsoft.com/office/drawing/2014/main" id="{C28B5842-4077-4D21-B75E-541DB15DF0D0}"/>
              </a:ext>
            </a:extLst>
          </p:cNvPr>
          <p:cNvSpPr txBox="1">
            <a:spLocks/>
          </p:cNvSpPr>
          <p:nvPr/>
        </p:nvSpPr>
        <p:spPr>
          <a:xfrm>
            <a:off x="6294100" y="4438445"/>
            <a:ext cx="1564746"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Python</a:t>
            </a:r>
          </a:p>
        </p:txBody>
      </p:sp>
      <p:cxnSp>
        <p:nvCxnSpPr>
          <p:cNvPr id="73" name="Straight Connector 72">
            <a:extLst>
              <a:ext uri="{FF2B5EF4-FFF2-40B4-BE49-F238E27FC236}">
                <a16:creationId xmlns:a16="http://schemas.microsoft.com/office/drawing/2014/main" id="{C80AE735-453B-4310-A7BC-5D9358179C1D}"/>
              </a:ext>
              <a:ext uri="{C183D7F6-B498-43B3-948B-1728B52AA6E4}">
                <adec:decorative xmlns:adec="http://schemas.microsoft.com/office/drawing/2017/decorative" val="1"/>
              </a:ext>
            </a:extLst>
          </p:cNvPr>
          <p:cNvCxnSpPr>
            <a:cxnSpLocks/>
          </p:cNvCxnSpPr>
          <p:nvPr/>
        </p:nvCxnSpPr>
        <p:spPr>
          <a:xfrm>
            <a:off x="3997229"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E629B33-1B92-4FB6-953A-4226B348FA5D}"/>
              </a:ext>
              <a:ext uri="{C183D7F6-B498-43B3-948B-1728B52AA6E4}">
                <adec:decorative xmlns:adec="http://schemas.microsoft.com/office/drawing/2017/decorative" val="1"/>
              </a:ext>
            </a:extLst>
          </p:cNvPr>
          <p:cNvCxnSpPr>
            <a:cxnSpLocks/>
          </p:cNvCxnSpPr>
          <p:nvPr/>
        </p:nvCxnSpPr>
        <p:spPr>
          <a:xfrm>
            <a:off x="6102176"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E66F162-1FDE-4F73-8299-10D245FCD61B}"/>
              </a:ext>
              <a:ext uri="{C183D7F6-B498-43B3-948B-1728B52AA6E4}">
                <adec:decorative xmlns:adec="http://schemas.microsoft.com/office/drawing/2017/decorative" val="1"/>
              </a:ext>
            </a:extLst>
          </p:cNvPr>
          <p:cNvGrpSpPr/>
          <p:nvPr/>
        </p:nvGrpSpPr>
        <p:grpSpPr>
          <a:xfrm>
            <a:off x="3697288" y="3971897"/>
            <a:ext cx="438795" cy="438795"/>
            <a:chOff x="3773840" y="3311606"/>
            <a:chExt cx="447594" cy="447594"/>
          </a:xfrm>
        </p:grpSpPr>
        <p:sp>
          <p:nvSpPr>
            <p:cNvPr id="119" name="Oval 118">
              <a:extLst>
                <a:ext uri="{FF2B5EF4-FFF2-40B4-BE49-F238E27FC236}">
                  <a16:creationId xmlns:a16="http://schemas.microsoft.com/office/drawing/2014/main" id="{00C3B9BE-9F82-4811-B467-049B49E17646}"/>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20" name="Picture 119">
              <a:extLst>
                <a:ext uri="{FF2B5EF4-FFF2-40B4-BE49-F238E27FC236}">
                  <a16:creationId xmlns:a16="http://schemas.microsoft.com/office/drawing/2014/main" id="{72089147-2BD5-4FDA-BAAC-1968B7D8E379}"/>
                </a:ext>
              </a:extLst>
            </p:cNvPr>
            <p:cNvPicPr>
              <a:picLocks noChangeAspect="1"/>
            </p:cNvPicPr>
            <p:nvPr/>
          </p:nvPicPr>
          <p:blipFill>
            <a:blip r:embed="rId3"/>
            <a:stretch>
              <a:fillRect/>
            </a:stretch>
          </p:blipFill>
          <p:spPr>
            <a:xfrm>
              <a:off x="3868947" y="3399936"/>
              <a:ext cx="270933" cy="270933"/>
            </a:xfrm>
            <a:prstGeom prst="rect">
              <a:avLst/>
            </a:prstGeom>
          </p:spPr>
        </p:pic>
        <p:sp>
          <p:nvSpPr>
            <p:cNvPr id="76" name="Oval 75">
              <a:extLst>
                <a:ext uri="{FF2B5EF4-FFF2-40B4-BE49-F238E27FC236}">
                  <a16:creationId xmlns:a16="http://schemas.microsoft.com/office/drawing/2014/main" id="{5B436D95-7009-4F33-A513-6E97024B7056}"/>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78" name="Group 77">
            <a:extLst>
              <a:ext uri="{FF2B5EF4-FFF2-40B4-BE49-F238E27FC236}">
                <a16:creationId xmlns:a16="http://schemas.microsoft.com/office/drawing/2014/main" id="{5852E985-3C99-4FFE-A622-24BF3B035A73}"/>
              </a:ext>
              <a:ext uri="{C183D7F6-B498-43B3-948B-1728B52AA6E4}">
                <adec:decorative xmlns:adec="http://schemas.microsoft.com/office/drawing/2017/decorative" val="1"/>
              </a:ext>
            </a:extLst>
          </p:cNvPr>
          <p:cNvGrpSpPr/>
          <p:nvPr/>
        </p:nvGrpSpPr>
        <p:grpSpPr>
          <a:xfrm>
            <a:off x="7960479" y="3971897"/>
            <a:ext cx="438795" cy="438795"/>
            <a:chOff x="3773840" y="3311606"/>
            <a:chExt cx="447594" cy="447594"/>
          </a:xfrm>
        </p:grpSpPr>
        <p:sp>
          <p:nvSpPr>
            <p:cNvPr id="79" name="Oval 78">
              <a:extLst>
                <a:ext uri="{FF2B5EF4-FFF2-40B4-BE49-F238E27FC236}">
                  <a16:creationId xmlns:a16="http://schemas.microsoft.com/office/drawing/2014/main" id="{FD538E80-E5A9-499A-9DBB-1927FCF63E28}"/>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82" name="Picture 81">
              <a:extLst>
                <a:ext uri="{FF2B5EF4-FFF2-40B4-BE49-F238E27FC236}">
                  <a16:creationId xmlns:a16="http://schemas.microsoft.com/office/drawing/2014/main" id="{3E82ED1D-7562-41C4-A8A8-8C8F864A99D8}"/>
                </a:ext>
              </a:extLst>
            </p:cNvPr>
            <p:cNvPicPr>
              <a:picLocks noChangeAspect="1"/>
            </p:cNvPicPr>
            <p:nvPr/>
          </p:nvPicPr>
          <p:blipFill>
            <a:blip r:embed="rId3"/>
            <a:stretch>
              <a:fillRect/>
            </a:stretch>
          </p:blipFill>
          <p:spPr>
            <a:xfrm>
              <a:off x="3868947" y="3399936"/>
              <a:ext cx="270933" cy="270933"/>
            </a:xfrm>
            <a:prstGeom prst="rect">
              <a:avLst/>
            </a:prstGeom>
          </p:spPr>
        </p:pic>
        <p:sp>
          <p:nvSpPr>
            <p:cNvPr id="88" name="Oval 87">
              <a:extLst>
                <a:ext uri="{FF2B5EF4-FFF2-40B4-BE49-F238E27FC236}">
                  <a16:creationId xmlns:a16="http://schemas.microsoft.com/office/drawing/2014/main" id="{0BE48366-FF4C-44AF-8A60-DF4241C2E173}"/>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15" name="Group 14">
            <a:extLst>
              <a:ext uri="{FF2B5EF4-FFF2-40B4-BE49-F238E27FC236}">
                <a16:creationId xmlns:a16="http://schemas.microsoft.com/office/drawing/2014/main" id="{32D67635-6F83-4273-9061-CA34B2BD88D0}"/>
              </a:ext>
              <a:ext uri="{C183D7F6-B498-43B3-948B-1728B52AA6E4}">
                <adec:decorative xmlns:adec="http://schemas.microsoft.com/office/drawing/2017/decorative" val="1"/>
              </a:ext>
            </a:extLst>
          </p:cNvPr>
          <p:cNvGrpSpPr/>
          <p:nvPr/>
        </p:nvGrpSpPr>
        <p:grpSpPr>
          <a:xfrm>
            <a:off x="349197" y="2094226"/>
            <a:ext cx="11493608" cy="101725"/>
            <a:chOff x="356198" y="1489142"/>
            <a:chExt cx="11724079" cy="103765"/>
          </a:xfrm>
        </p:grpSpPr>
        <p:cxnSp>
          <p:nvCxnSpPr>
            <p:cNvPr id="100" name="Straight Connector 99">
              <a:extLst>
                <a:ext uri="{FF2B5EF4-FFF2-40B4-BE49-F238E27FC236}">
                  <a16:creationId xmlns:a16="http://schemas.microsoft.com/office/drawing/2014/main" id="{80BF0991-7E3C-4482-81F1-47F2B59D3411}"/>
                </a:ext>
              </a:extLst>
            </p:cNvPr>
            <p:cNvCxnSpPr>
              <a:cxnSpLocks/>
            </p:cNvCxnSpPr>
            <p:nvPr/>
          </p:nvCxnSpPr>
          <p:spPr>
            <a:xfrm flipH="1" flipV="1">
              <a:off x="356198" y="1592907"/>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Flowchart: Merge 101">
              <a:extLst>
                <a:ext uri="{FF2B5EF4-FFF2-40B4-BE49-F238E27FC236}">
                  <a16:creationId xmlns:a16="http://schemas.microsoft.com/office/drawing/2014/main" id="{0656520F-73F9-4B20-9C3E-FF84EDD52DAC}"/>
                </a:ext>
              </a:extLst>
            </p:cNvPr>
            <p:cNvSpPr/>
            <p:nvPr/>
          </p:nvSpPr>
          <p:spPr bwMode="auto">
            <a:xfrm flipV="1">
              <a:off x="6059038" y="1489142"/>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sp>
        <p:nvSpPr>
          <p:cNvPr id="89" name="Title 1">
            <a:extLst>
              <a:ext uri="{FF2B5EF4-FFF2-40B4-BE49-F238E27FC236}">
                <a16:creationId xmlns:a16="http://schemas.microsoft.com/office/drawing/2014/main" id="{59727D2F-778B-467F-9D6E-493E92098012}"/>
              </a:ext>
            </a:extLst>
          </p:cNvPr>
          <p:cNvSpPr txBox="1">
            <a:spLocks/>
          </p:cNvSpPr>
          <p:nvPr/>
        </p:nvSpPr>
        <p:spPr>
          <a:xfrm>
            <a:off x="4433671" y="551590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…or on-prem</a:t>
            </a:r>
          </a:p>
        </p:txBody>
      </p:sp>
      <p:sp>
        <p:nvSpPr>
          <p:cNvPr id="90" name="Title 1">
            <a:extLst>
              <a:ext uri="{FF2B5EF4-FFF2-40B4-BE49-F238E27FC236}">
                <a16:creationId xmlns:a16="http://schemas.microsoft.com/office/drawing/2014/main" id="{1DE4B6AB-CAB6-49DD-89AF-3A62D2461ACF}"/>
              </a:ext>
            </a:extLst>
          </p:cNvPr>
          <p:cNvSpPr txBox="1">
            <a:spLocks/>
          </p:cNvSpPr>
          <p:nvPr/>
        </p:nvSpPr>
        <p:spPr>
          <a:xfrm>
            <a:off x="6538618" y="5515908"/>
            <a:ext cx="1075710" cy="142540"/>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and many more…</a:t>
            </a:r>
          </a:p>
        </p:txBody>
      </p:sp>
      <p:pic>
        <p:nvPicPr>
          <p:cNvPr id="18" name="Picture 18" descr="A picture containing plate, drawing&#10;&#10;Description automatically generated">
            <a:extLst>
              <a:ext uri="{FF2B5EF4-FFF2-40B4-BE49-F238E27FC236}">
                <a16:creationId xmlns:a16="http://schemas.microsoft.com/office/drawing/2014/main" id="{E1D80CC1-C87E-4A10-A635-64CD67543FBD}"/>
              </a:ext>
            </a:extLst>
          </p:cNvPr>
          <p:cNvPicPr>
            <a:picLocks noChangeAspect="1"/>
          </p:cNvPicPr>
          <p:nvPr/>
        </p:nvPicPr>
        <p:blipFill>
          <a:blip r:embed="rId4"/>
          <a:stretch>
            <a:fillRect/>
          </a:stretch>
        </p:blipFill>
        <p:spPr>
          <a:xfrm>
            <a:off x="4717529" y="3247945"/>
            <a:ext cx="507993" cy="317511"/>
          </a:xfrm>
          <a:prstGeom prst="rect">
            <a:avLst/>
          </a:prstGeom>
        </p:spPr>
      </p:pic>
      <p:pic>
        <p:nvPicPr>
          <p:cNvPr id="16" name="Picture 18" descr="A picture containing drawing&#10;&#10;Description automatically generated">
            <a:extLst>
              <a:ext uri="{FF2B5EF4-FFF2-40B4-BE49-F238E27FC236}">
                <a16:creationId xmlns:a16="http://schemas.microsoft.com/office/drawing/2014/main" id="{FC000E42-58EF-463B-B910-BEFCDEE16DC9}"/>
              </a:ext>
            </a:extLst>
          </p:cNvPr>
          <p:cNvPicPr>
            <a:picLocks noChangeAspect="1"/>
          </p:cNvPicPr>
          <p:nvPr/>
        </p:nvPicPr>
        <p:blipFill>
          <a:blip r:embed="rId5"/>
          <a:stretch>
            <a:fillRect/>
          </a:stretch>
        </p:blipFill>
        <p:spPr>
          <a:xfrm>
            <a:off x="4559112" y="3949456"/>
            <a:ext cx="810738" cy="473308"/>
          </a:xfrm>
          <a:prstGeom prst="rect">
            <a:avLst/>
          </a:prstGeom>
        </p:spPr>
      </p:pic>
      <p:grpSp>
        <p:nvGrpSpPr>
          <p:cNvPr id="10" name="Group 9">
            <a:extLst>
              <a:ext uri="{FF2B5EF4-FFF2-40B4-BE49-F238E27FC236}">
                <a16:creationId xmlns:a16="http://schemas.microsoft.com/office/drawing/2014/main" id="{CC2C81B0-4951-44DB-9034-EC457166D5F5}"/>
              </a:ext>
            </a:extLst>
          </p:cNvPr>
          <p:cNvGrpSpPr/>
          <p:nvPr/>
        </p:nvGrpSpPr>
        <p:grpSpPr>
          <a:xfrm>
            <a:off x="1053500" y="3121513"/>
            <a:ext cx="1830481" cy="2142649"/>
            <a:chOff x="821937" y="3081942"/>
            <a:chExt cx="1830481" cy="2142649"/>
          </a:xfrm>
        </p:grpSpPr>
        <p:sp>
          <p:nvSpPr>
            <p:cNvPr id="166" name="Rectangle 165">
              <a:extLst>
                <a:ext uri="{FF2B5EF4-FFF2-40B4-BE49-F238E27FC236}">
                  <a16:creationId xmlns:a16="http://schemas.microsoft.com/office/drawing/2014/main" id="{A6D8E4E2-CFCE-49A5-B843-A7CA9094BCDB}"/>
                </a:ext>
              </a:extLst>
            </p:cNvPr>
            <p:cNvSpPr/>
            <p:nvPr/>
          </p:nvSpPr>
          <p:spPr bwMode="auto">
            <a:xfrm>
              <a:off x="1609118" y="3228313"/>
              <a:ext cx="830292"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Bitbucket</a:t>
              </a:r>
            </a:p>
          </p:txBody>
        </p:sp>
        <p:sp>
          <p:nvSpPr>
            <p:cNvPr id="172" name="Rectangle 171">
              <a:extLst>
                <a:ext uri="{FF2B5EF4-FFF2-40B4-BE49-F238E27FC236}">
                  <a16:creationId xmlns:a16="http://schemas.microsoft.com/office/drawing/2014/main" id="{A3EB25B6-EACC-49EB-91ED-694630296A1B}"/>
                </a:ext>
              </a:extLst>
            </p:cNvPr>
            <p:cNvSpPr/>
            <p:nvPr/>
          </p:nvSpPr>
          <p:spPr bwMode="auto">
            <a:xfrm>
              <a:off x="1609119" y="4043507"/>
              <a:ext cx="1043299"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IntelliJ IDEA</a:t>
              </a:r>
            </a:p>
          </p:txBody>
        </p:sp>
        <p:sp>
          <p:nvSpPr>
            <p:cNvPr id="84" name="Oval 83">
              <a:extLst>
                <a:ext uri="{FF2B5EF4-FFF2-40B4-BE49-F238E27FC236}">
                  <a16:creationId xmlns:a16="http://schemas.microsoft.com/office/drawing/2014/main" id="{E6736CB5-F106-4F9F-ADC4-66916C7E67E3}"/>
                </a:ext>
                <a:ext uri="{C183D7F6-B498-43B3-948B-1728B52AA6E4}">
                  <adec:decorative xmlns:adec="http://schemas.microsoft.com/office/drawing/2017/decorative" val="1"/>
                </a:ext>
              </a:extLst>
            </p:cNvPr>
            <p:cNvSpPr/>
            <p:nvPr/>
          </p:nvSpPr>
          <p:spPr bwMode="auto">
            <a:xfrm>
              <a:off x="821937" y="3885379"/>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sp>
          <p:nvSpPr>
            <p:cNvPr id="83" name="Rectangle 82">
              <a:extLst>
                <a:ext uri="{FF2B5EF4-FFF2-40B4-BE49-F238E27FC236}">
                  <a16:creationId xmlns:a16="http://schemas.microsoft.com/office/drawing/2014/main" id="{09357D20-9262-47F0-A630-363AC2E13798}"/>
                </a:ext>
              </a:extLst>
            </p:cNvPr>
            <p:cNvSpPr/>
            <p:nvPr/>
          </p:nvSpPr>
          <p:spPr bwMode="auto">
            <a:xfrm>
              <a:off x="1609119" y="4844864"/>
              <a:ext cx="8008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PyCharm</a:t>
              </a:r>
            </a:p>
          </p:txBody>
        </p:sp>
        <p:sp>
          <p:nvSpPr>
            <p:cNvPr id="86" name="Oval 85">
              <a:extLst>
                <a:ext uri="{FF2B5EF4-FFF2-40B4-BE49-F238E27FC236}">
                  <a16:creationId xmlns:a16="http://schemas.microsoft.com/office/drawing/2014/main" id="{A00F0129-CEC9-4E43-8F83-0B3EE9D56F60}"/>
                </a:ext>
                <a:ext uri="{C183D7F6-B498-43B3-948B-1728B52AA6E4}">
                  <adec:decorative xmlns:adec="http://schemas.microsoft.com/office/drawing/2017/decorative" val="1"/>
                </a:ext>
              </a:extLst>
            </p:cNvPr>
            <p:cNvSpPr/>
            <p:nvPr/>
          </p:nvSpPr>
          <p:spPr bwMode="auto">
            <a:xfrm>
              <a:off x="821937" y="4686736"/>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sp>
          <p:nvSpPr>
            <p:cNvPr id="80" name="Oval 79">
              <a:extLst>
                <a:ext uri="{FF2B5EF4-FFF2-40B4-BE49-F238E27FC236}">
                  <a16:creationId xmlns:a16="http://schemas.microsoft.com/office/drawing/2014/main" id="{6F1D0E63-D088-4000-B7FC-26A5E22F1394}"/>
                </a:ext>
                <a:ext uri="{C183D7F6-B498-43B3-948B-1728B52AA6E4}">
                  <adec:decorative xmlns:adec="http://schemas.microsoft.com/office/drawing/2017/decorative" val="1"/>
                </a:ext>
              </a:extLst>
            </p:cNvPr>
            <p:cNvSpPr/>
            <p:nvPr/>
          </p:nvSpPr>
          <p:spPr bwMode="auto">
            <a:xfrm>
              <a:off x="821937" y="3081942"/>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2" name="Picture 15" descr="A close up of a logo&#10;&#10;Description automatically generated">
              <a:extLst>
                <a:ext uri="{FF2B5EF4-FFF2-40B4-BE49-F238E27FC236}">
                  <a16:creationId xmlns:a16="http://schemas.microsoft.com/office/drawing/2014/main" id="{161C6F41-A9A9-44ED-ADF3-F499369650A2}"/>
                </a:ext>
              </a:extLst>
            </p:cNvPr>
            <p:cNvPicPr>
              <a:picLocks noChangeAspect="1"/>
            </p:cNvPicPr>
            <p:nvPr/>
          </p:nvPicPr>
          <p:blipFill>
            <a:blip r:embed="rId6"/>
            <a:stretch>
              <a:fillRect/>
            </a:stretch>
          </p:blipFill>
          <p:spPr>
            <a:xfrm>
              <a:off x="960051" y="3183809"/>
              <a:ext cx="261625" cy="309690"/>
            </a:xfrm>
            <a:prstGeom prst="rect">
              <a:avLst/>
            </a:prstGeom>
          </p:spPr>
        </p:pic>
        <p:pic>
          <p:nvPicPr>
            <p:cNvPr id="23" name="Graphic 22">
              <a:extLst>
                <a:ext uri="{FF2B5EF4-FFF2-40B4-BE49-F238E27FC236}">
                  <a16:creationId xmlns:a16="http://schemas.microsoft.com/office/drawing/2014/main" id="{F1431FF7-EB9C-4874-8E5C-B19AB3919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8914" y="3980897"/>
              <a:ext cx="323895" cy="323895"/>
            </a:xfrm>
            <a:prstGeom prst="rect">
              <a:avLst/>
            </a:prstGeom>
          </p:spPr>
        </p:pic>
        <p:pic>
          <p:nvPicPr>
            <p:cNvPr id="25" name="Graphic 24">
              <a:extLst>
                <a:ext uri="{FF2B5EF4-FFF2-40B4-BE49-F238E27FC236}">
                  <a16:creationId xmlns:a16="http://schemas.microsoft.com/office/drawing/2014/main" id="{A1F5A810-004A-4722-AA0B-C15FA9ED58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7195" y="4801995"/>
              <a:ext cx="307335" cy="307335"/>
            </a:xfrm>
            <a:prstGeom prst="rect">
              <a:avLst/>
            </a:prstGeom>
          </p:spPr>
        </p:pic>
      </p:grpSp>
      <p:pic>
        <p:nvPicPr>
          <p:cNvPr id="20" name="Picture 21" descr="A picture containing drawing, room&#10;&#10;Description automatically generated">
            <a:extLst>
              <a:ext uri="{FF2B5EF4-FFF2-40B4-BE49-F238E27FC236}">
                <a16:creationId xmlns:a16="http://schemas.microsoft.com/office/drawing/2014/main" id="{1D7543D9-327C-4A62-BA47-0A88BDA2EAF9}"/>
              </a:ext>
            </a:extLst>
          </p:cNvPr>
          <p:cNvPicPr>
            <a:picLocks noChangeAspect="1"/>
          </p:cNvPicPr>
          <p:nvPr/>
        </p:nvPicPr>
        <p:blipFill>
          <a:blip r:embed="rId11"/>
          <a:stretch>
            <a:fillRect/>
          </a:stretch>
        </p:blipFill>
        <p:spPr>
          <a:xfrm>
            <a:off x="4782387" y="4794192"/>
            <a:ext cx="364187" cy="358828"/>
          </a:xfrm>
          <a:prstGeom prst="rect">
            <a:avLst/>
          </a:prstGeom>
        </p:spPr>
      </p:pic>
      <p:sp>
        <p:nvSpPr>
          <p:cNvPr id="8" name="Title 1">
            <a:extLst>
              <a:ext uri="{FF2B5EF4-FFF2-40B4-BE49-F238E27FC236}">
                <a16:creationId xmlns:a16="http://schemas.microsoft.com/office/drawing/2014/main" id="{52FE4915-FE7A-4D6E-A910-E155A804FF57}"/>
              </a:ext>
            </a:extLst>
          </p:cNvPr>
          <p:cNvSpPr txBox="1">
            <a:spLocks/>
          </p:cNvSpPr>
          <p:nvPr/>
        </p:nvSpPr>
        <p:spPr>
          <a:xfrm>
            <a:off x="6538618" y="5215904"/>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err="1">
                <a:solidFill>
                  <a:schemeClr val="tx1"/>
                </a:solidFill>
                <a:latin typeface="Segoe UI Semibold"/>
              </a:rPr>
              <a:t>Javascript</a:t>
            </a:r>
            <a:endParaRPr lang="en-US" sz="1029" spc="0">
              <a:solidFill>
                <a:schemeClr val="tx1"/>
              </a:solidFill>
              <a:latin typeface="Segoe UI Semibold"/>
            </a:endParaRPr>
          </a:p>
        </p:txBody>
      </p:sp>
      <p:pic>
        <p:nvPicPr>
          <p:cNvPr id="24" name="Picture 25">
            <a:extLst>
              <a:ext uri="{FF2B5EF4-FFF2-40B4-BE49-F238E27FC236}">
                <a16:creationId xmlns:a16="http://schemas.microsoft.com/office/drawing/2014/main" id="{4F5B99FF-B74B-457F-985C-309E7744F850}"/>
              </a:ext>
            </a:extLst>
          </p:cNvPr>
          <p:cNvPicPr>
            <a:picLocks noChangeAspect="1"/>
          </p:cNvPicPr>
          <p:nvPr/>
        </p:nvPicPr>
        <p:blipFill>
          <a:blip r:embed="rId12"/>
          <a:stretch>
            <a:fillRect/>
          </a:stretch>
        </p:blipFill>
        <p:spPr>
          <a:xfrm>
            <a:off x="6646853" y="3215121"/>
            <a:ext cx="706900" cy="385796"/>
          </a:xfrm>
          <a:prstGeom prst="rect">
            <a:avLst/>
          </a:prstGeom>
        </p:spPr>
      </p:pic>
      <p:pic>
        <p:nvPicPr>
          <p:cNvPr id="5122" name="Picture 2">
            <a:extLst>
              <a:ext uri="{FF2B5EF4-FFF2-40B4-BE49-F238E27FC236}">
                <a16:creationId xmlns:a16="http://schemas.microsoft.com/office/drawing/2014/main" id="{54FD6386-8051-434B-BC53-E9D5530B51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1490" y="3980897"/>
            <a:ext cx="413502" cy="4135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 picture containing drawing&#10;&#10;Description automatically generated">
            <a:extLst>
              <a:ext uri="{FF2B5EF4-FFF2-40B4-BE49-F238E27FC236}">
                <a16:creationId xmlns:a16="http://schemas.microsoft.com/office/drawing/2014/main" id="{32B79053-DE8B-4179-A396-2F9316E8B73F}"/>
              </a:ext>
            </a:extLst>
          </p:cNvPr>
          <p:cNvPicPr>
            <a:picLocks noChangeAspect="1"/>
          </p:cNvPicPr>
          <p:nvPr/>
        </p:nvPicPr>
        <p:blipFill>
          <a:blip r:embed="rId14"/>
          <a:stretch>
            <a:fillRect/>
          </a:stretch>
        </p:blipFill>
        <p:spPr>
          <a:xfrm>
            <a:off x="6850625" y="4748980"/>
            <a:ext cx="395749" cy="395749"/>
          </a:xfrm>
          <a:prstGeom prst="rect">
            <a:avLst/>
          </a:prstGeom>
        </p:spPr>
      </p:pic>
      <p:sp>
        <p:nvSpPr>
          <p:cNvPr id="17" name="AutoShape 4">
            <a:extLst>
              <a:ext uri="{FF2B5EF4-FFF2-40B4-BE49-F238E27FC236}">
                <a16:creationId xmlns:a16="http://schemas.microsoft.com/office/drawing/2014/main" id="{B2C3E4D0-F625-479E-8FBE-A133D23CBB1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2D3C5850-B504-4BEB-ABCD-A7DDCF4AAEC6}"/>
              </a:ext>
            </a:extLst>
          </p:cNvPr>
          <p:cNvGrpSpPr/>
          <p:nvPr/>
        </p:nvGrpSpPr>
        <p:grpSpPr>
          <a:xfrm>
            <a:off x="9195594" y="3072032"/>
            <a:ext cx="1787840" cy="2154406"/>
            <a:chOff x="8519012" y="3070185"/>
            <a:chExt cx="1787840" cy="2154406"/>
          </a:xfrm>
        </p:grpSpPr>
        <p:sp>
          <p:nvSpPr>
            <p:cNvPr id="103" name="Rectangle 102">
              <a:extLst>
                <a:ext uri="{FF2B5EF4-FFF2-40B4-BE49-F238E27FC236}">
                  <a16:creationId xmlns:a16="http://schemas.microsoft.com/office/drawing/2014/main" id="{B13C180C-2B3B-46B5-81DF-68980C459815}"/>
                </a:ext>
              </a:extLst>
            </p:cNvPr>
            <p:cNvSpPr/>
            <p:nvPr/>
          </p:nvSpPr>
          <p:spPr bwMode="auto">
            <a:xfrm>
              <a:off x="9306193" y="3228313"/>
              <a:ext cx="878638"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Serverless</a:t>
              </a:r>
            </a:p>
          </p:txBody>
        </p:sp>
        <p:sp>
          <p:nvSpPr>
            <p:cNvPr id="104" name="Rectangle 103">
              <a:extLst>
                <a:ext uri="{FF2B5EF4-FFF2-40B4-BE49-F238E27FC236}">
                  <a16:creationId xmlns:a16="http://schemas.microsoft.com/office/drawing/2014/main" id="{9351CFC2-0820-4202-8263-C26375C9FBD0}"/>
                </a:ext>
              </a:extLst>
            </p:cNvPr>
            <p:cNvSpPr/>
            <p:nvPr/>
          </p:nvSpPr>
          <p:spPr bwMode="auto">
            <a:xfrm>
              <a:off x="9306193" y="4043507"/>
              <a:ext cx="1000659"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Kubernetes</a:t>
              </a:r>
            </a:p>
          </p:txBody>
        </p:sp>
        <p:sp>
          <p:nvSpPr>
            <p:cNvPr id="108" name="Rectangle 107">
              <a:extLst>
                <a:ext uri="{FF2B5EF4-FFF2-40B4-BE49-F238E27FC236}">
                  <a16:creationId xmlns:a16="http://schemas.microsoft.com/office/drawing/2014/main" id="{BDC3FAD4-D4FE-432F-B891-125F9FC6DAEE}"/>
                </a:ext>
              </a:extLst>
            </p:cNvPr>
            <p:cNvSpPr/>
            <p:nvPr/>
          </p:nvSpPr>
          <p:spPr bwMode="auto">
            <a:xfrm>
              <a:off x="9306193" y="4844864"/>
              <a:ext cx="94237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Bare metal</a:t>
              </a:r>
            </a:p>
          </p:txBody>
        </p:sp>
        <p:grpSp>
          <p:nvGrpSpPr>
            <p:cNvPr id="11" name="Group 10" descr="Power Virtual Agents&#10;">
              <a:extLst>
                <a:ext uri="{FF2B5EF4-FFF2-40B4-BE49-F238E27FC236}">
                  <a16:creationId xmlns:a16="http://schemas.microsoft.com/office/drawing/2014/main" id="{6B055147-86BE-4E80-A446-F17387ED1532}"/>
                </a:ext>
              </a:extLst>
            </p:cNvPr>
            <p:cNvGrpSpPr/>
            <p:nvPr/>
          </p:nvGrpSpPr>
          <p:grpSpPr>
            <a:xfrm>
              <a:off x="8519012" y="4686736"/>
              <a:ext cx="537855" cy="537855"/>
              <a:chOff x="9250313" y="3937192"/>
              <a:chExt cx="548640" cy="548640"/>
            </a:xfrm>
          </p:grpSpPr>
          <p:sp>
            <p:nvSpPr>
              <p:cNvPr id="110" name="Oval 109">
                <a:extLst>
                  <a:ext uri="{FF2B5EF4-FFF2-40B4-BE49-F238E27FC236}">
                    <a16:creationId xmlns:a16="http://schemas.microsoft.com/office/drawing/2014/main" id="{F6EC508E-F294-419D-A6AF-89FBDC82F944}"/>
                  </a:ext>
                  <a:ext uri="{C183D7F6-B498-43B3-948B-1728B52AA6E4}">
                    <adec:decorative xmlns:adec="http://schemas.microsoft.com/office/drawing/2017/decorative" val="1"/>
                  </a:ext>
                </a:extLst>
              </p:cNvPr>
              <p:cNvSpPr/>
              <p:nvPr/>
            </p:nvSpPr>
            <p:spPr bwMode="auto">
              <a:xfrm>
                <a:off x="9250313" y="393719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75" name="Picture 174" descr="A picture containing drawing&#10;&#10;Description automatically generated">
                <a:extLst>
                  <a:ext uri="{FF2B5EF4-FFF2-40B4-BE49-F238E27FC236}">
                    <a16:creationId xmlns:a16="http://schemas.microsoft.com/office/drawing/2014/main" id="{F68A4FBF-5837-4E16-AAC7-CF2DCDC20CE7}"/>
                  </a:ext>
                </a:extLst>
              </p:cNvPr>
              <p:cNvPicPr>
                <a:picLocks noChangeAspect="1"/>
              </p:cNvPicPr>
              <p:nvPr/>
            </p:nvPicPr>
            <p:blipFill>
              <a:blip r:embed="rId15">
                <a:duotone>
                  <a:prstClr val="black"/>
                  <a:schemeClr val="accent2">
                    <a:tint val="45000"/>
                    <a:satMod val="400000"/>
                  </a:schemeClr>
                </a:duotone>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350776" y="4037655"/>
                <a:ext cx="347715" cy="347715"/>
              </a:xfrm>
              <a:prstGeom prst="rect">
                <a:avLst/>
              </a:prstGeom>
            </p:spPr>
          </p:pic>
        </p:grpSp>
        <p:sp>
          <p:nvSpPr>
            <p:cNvPr id="106" name="Oval 105">
              <a:extLst>
                <a:ext uri="{FF2B5EF4-FFF2-40B4-BE49-F238E27FC236}">
                  <a16:creationId xmlns:a16="http://schemas.microsoft.com/office/drawing/2014/main" id="{5367C328-5D7E-4190-BFA5-37DE0DDF6D7B}"/>
                </a:ext>
                <a:ext uri="{C183D7F6-B498-43B3-948B-1728B52AA6E4}">
                  <adec:decorative xmlns:adec="http://schemas.microsoft.com/office/drawing/2017/decorative" val="1"/>
                </a:ext>
              </a:extLst>
            </p:cNvPr>
            <p:cNvSpPr/>
            <p:nvPr/>
          </p:nvSpPr>
          <p:spPr bwMode="auto">
            <a:xfrm>
              <a:off x="8519012" y="3885379"/>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sp>
          <p:nvSpPr>
            <p:cNvPr id="101" name="Oval 100">
              <a:extLst>
                <a:ext uri="{FF2B5EF4-FFF2-40B4-BE49-F238E27FC236}">
                  <a16:creationId xmlns:a16="http://schemas.microsoft.com/office/drawing/2014/main" id="{C2CE1614-888C-4D53-BD47-4EB7B2036C92}"/>
                </a:ext>
                <a:ext uri="{C183D7F6-B498-43B3-948B-1728B52AA6E4}">
                  <adec:decorative xmlns:adec="http://schemas.microsoft.com/office/drawing/2017/decorative" val="1"/>
                </a:ext>
              </a:extLst>
            </p:cNvPr>
            <p:cNvSpPr/>
            <p:nvPr/>
          </p:nvSpPr>
          <p:spPr bwMode="auto">
            <a:xfrm>
              <a:off x="8519012" y="3070185"/>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21" name="Graphic 20">
              <a:extLst>
                <a:ext uri="{FF2B5EF4-FFF2-40B4-BE49-F238E27FC236}">
                  <a16:creationId xmlns:a16="http://schemas.microsoft.com/office/drawing/2014/main" id="{A1DE7D84-195D-477E-B945-B2D45DE10A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7500" y="3981252"/>
              <a:ext cx="333219" cy="323540"/>
            </a:xfrm>
            <a:prstGeom prst="rect">
              <a:avLst/>
            </a:prstGeom>
          </p:spPr>
        </p:pic>
        <p:pic>
          <p:nvPicPr>
            <p:cNvPr id="13" name="Picture 13">
              <a:extLst>
                <a:ext uri="{FF2B5EF4-FFF2-40B4-BE49-F238E27FC236}">
                  <a16:creationId xmlns:a16="http://schemas.microsoft.com/office/drawing/2014/main" id="{CFE19A1F-8321-4F0F-957D-F2016560EC5E}"/>
                </a:ext>
              </a:extLst>
            </p:cNvPr>
            <p:cNvPicPr>
              <a:picLocks noChangeAspect="1"/>
            </p:cNvPicPr>
            <p:nvPr/>
          </p:nvPicPr>
          <p:blipFill>
            <a:blip r:embed="rId19"/>
            <a:stretch>
              <a:fillRect/>
            </a:stretch>
          </p:blipFill>
          <p:spPr>
            <a:xfrm>
              <a:off x="8679489" y="3183809"/>
              <a:ext cx="199578" cy="337417"/>
            </a:xfrm>
            <a:prstGeom prst="rect">
              <a:avLst/>
            </a:prstGeom>
          </p:spPr>
        </p:pic>
      </p:grpSp>
      <p:sp>
        <p:nvSpPr>
          <p:cNvPr id="3" name="AutoShape 2">
            <a:extLst>
              <a:ext uri="{FF2B5EF4-FFF2-40B4-BE49-F238E27FC236}">
                <a16:creationId xmlns:a16="http://schemas.microsoft.com/office/drawing/2014/main" id="{9ED2156F-C3B5-4B9E-A944-E528A9747F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132741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152067-EF7C-490B-B355-C60C59A3CF95}"/>
              </a:ext>
              <a:ext uri="{C183D7F6-B498-43B3-948B-1728B52AA6E4}">
                <adec:decorative xmlns:adec="http://schemas.microsoft.com/office/drawing/2017/decorative" val="1"/>
              </a:ext>
            </a:extLst>
          </p:cNvPr>
          <p:cNvSpPr/>
          <p:nvPr/>
        </p:nvSpPr>
        <p:spPr bwMode="auto">
          <a:xfrm>
            <a:off x="3910965" y="2535663"/>
            <a:ext cx="4268912" cy="3324622"/>
          </a:xfrm>
          <a:prstGeom prst="rect">
            <a:avLst/>
          </a:prstGeom>
          <a:solidFill>
            <a:schemeClr val="bg1"/>
          </a:solidFill>
          <a:ln>
            <a:noFill/>
            <a:headEnd type="none" w="med" len="med"/>
            <a:tailEnd type="none" w="med" len="med"/>
          </a:ln>
          <a:effectLst>
            <a:outerShdw blurRad="254000" dist="50800" dir="2700000" sx="101000" sy="101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2">
                  <a:lumMod val="50000"/>
                </a:schemeClr>
              </a:soli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4B244821-5FD6-4687-A441-8759CE1047E3}"/>
              </a:ext>
            </a:extLst>
          </p:cNvPr>
          <p:cNvGrpSpPr/>
          <p:nvPr/>
        </p:nvGrpSpPr>
        <p:grpSpPr>
          <a:xfrm>
            <a:off x="1051560" y="3118104"/>
            <a:ext cx="2441033" cy="2154406"/>
            <a:chOff x="821937" y="3070185"/>
            <a:chExt cx="2441033" cy="2154406"/>
          </a:xfrm>
        </p:grpSpPr>
        <p:grpSp>
          <p:nvGrpSpPr>
            <p:cNvPr id="8" name="Group 7" descr="GitHub&#10;">
              <a:extLst>
                <a:ext uri="{FF2B5EF4-FFF2-40B4-BE49-F238E27FC236}">
                  <a16:creationId xmlns:a16="http://schemas.microsoft.com/office/drawing/2014/main" id="{70CCCC46-C4F2-41EC-A210-686918623641}"/>
                </a:ext>
              </a:extLst>
            </p:cNvPr>
            <p:cNvGrpSpPr/>
            <p:nvPr/>
          </p:nvGrpSpPr>
          <p:grpSpPr>
            <a:xfrm>
              <a:off x="821937" y="3070185"/>
              <a:ext cx="537855" cy="537855"/>
              <a:chOff x="461913" y="2535112"/>
              <a:chExt cx="548640" cy="548640"/>
            </a:xfrm>
          </p:grpSpPr>
          <p:sp>
            <p:nvSpPr>
              <p:cNvPr id="77" name="Oval 76">
                <a:extLst>
                  <a:ext uri="{FF2B5EF4-FFF2-40B4-BE49-F238E27FC236}">
                    <a16:creationId xmlns:a16="http://schemas.microsoft.com/office/drawing/2014/main" id="{9371C1EE-CEC7-45A8-9EAE-D4917E952731}"/>
                  </a:ext>
                  <a:ext uri="{C183D7F6-B498-43B3-948B-1728B52AA6E4}">
                    <adec:decorative xmlns:adec="http://schemas.microsoft.com/office/drawing/2017/decorative" val="1"/>
                  </a:ext>
                </a:extLst>
              </p:cNvPr>
              <p:cNvSpPr/>
              <p:nvPr/>
            </p:nvSpPr>
            <p:spPr bwMode="auto">
              <a:xfrm>
                <a:off x="461913" y="253511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48" name="Graphic 147" descr="GitHub logo">
                <a:extLst>
                  <a:ext uri="{FF2B5EF4-FFF2-40B4-BE49-F238E27FC236}">
                    <a16:creationId xmlns:a16="http://schemas.microsoft.com/office/drawing/2014/main" id="{400EAB93-7EC0-4EED-984A-3643237CE8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39" y="2612348"/>
                <a:ext cx="404188" cy="394168"/>
              </a:xfrm>
              <a:prstGeom prst="rect">
                <a:avLst/>
              </a:prstGeom>
            </p:spPr>
          </p:pic>
        </p:grpSp>
        <p:sp>
          <p:nvSpPr>
            <p:cNvPr id="166" name="Rectangle 165">
              <a:extLst>
                <a:ext uri="{FF2B5EF4-FFF2-40B4-BE49-F238E27FC236}">
                  <a16:creationId xmlns:a16="http://schemas.microsoft.com/office/drawing/2014/main" id="{A6D8E4E2-CFCE-49A5-B843-A7CA9094BCDB}"/>
                </a:ext>
              </a:extLst>
            </p:cNvPr>
            <p:cNvSpPr/>
            <p:nvPr/>
          </p:nvSpPr>
          <p:spPr bwMode="auto">
            <a:xfrm>
              <a:off x="1609118" y="3228313"/>
              <a:ext cx="632866"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GitHub</a:t>
              </a:r>
            </a:p>
          </p:txBody>
        </p:sp>
        <p:sp>
          <p:nvSpPr>
            <p:cNvPr id="172" name="Rectangle 171">
              <a:extLst>
                <a:ext uri="{FF2B5EF4-FFF2-40B4-BE49-F238E27FC236}">
                  <a16:creationId xmlns:a16="http://schemas.microsoft.com/office/drawing/2014/main" id="{A3EB25B6-EACC-49EB-91ED-694630296A1B}"/>
                </a:ext>
              </a:extLst>
            </p:cNvPr>
            <p:cNvSpPr/>
            <p:nvPr/>
          </p:nvSpPr>
          <p:spPr bwMode="auto">
            <a:xfrm>
              <a:off x="1609119" y="4043507"/>
              <a:ext cx="114089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Visual Studio</a:t>
              </a:r>
            </a:p>
          </p:txBody>
        </p:sp>
        <p:grpSp>
          <p:nvGrpSpPr>
            <p:cNvPr id="9" name="Group 8" descr="Visual Studio&#10;">
              <a:extLst>
                <a:ext uri="{FF2B5EF4-FFF2-40B4-BE49-F238E27FC236}">
                  <a16:creationId xmlns:a16="http://schemas.microsoft.com/office/drawing/2014/main" id="{C3137D4F-6E76-40B4-A4A9-68F6186D7D2F}"/>
                </a:ext>
              </a:extLst>
            </p:cNvPr>
            <p:cNvGrpSpPr/>
            <p:nvPr/>
          </p:nvGrpSpPr>
          <p:grpSpPr>
            <a:xfrm>
              <a:off x="821937" y="3885379"/>
              <a:ext cx="537855" cy="537855"/>
              <a:chOff x="461913" y="3236152"/>
              <a:chExt cx="548640" cy="548640"/>
            </a:xfrm>
          </p:grpSpPr>
          <p:sp>
            <p:nvSpPr>
              <p:cNvPr id="84" name="Oval 83">
                <a:extLst>
                  <a:ext uri="{FF2B5EF4-FFF2-40B4-BE49-F238E27FC236}">
                    <a16:creationId xmlns:a16="http://schemas.microsoft.com/office/drawing/2014/main" id="{E6736CB5-F106-4F9F-ADC4-66916C7E67E3}"/>
                  </a:ext>
                  <a:ext uri="{C183D7F6-B498-43B3-948B-1728B52AA6E4}">
                    <adec:decorative xmlns:adec="http://schemas.microsoft.com/office/drawing/2017/decorative" val="1"/>
                  </a:ext>
                </a:extLst>
              </p:cNvPr>
              <p:cNvSpPr/>
              <p:nvPr/>
            </p:nvSpPr>
            <p:spPr bwMode="auto">
              <a:xfrm>
                <a:off x="461913" y="323615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91" name="Graphic 90">
                <a:extLst>
                  <a:ext uri="{FF2B5EF4-FFF2-40B4-BE49-F238E27FC236}">
                    <a16:creationId xmlns:a16="http://schemas.microsoft.com/office/drawing/2014/main" id="{279E6FA8-C717-4CDB-9337-BFFAB6E0681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353" y="3356592"/>
                <a:ext cx="307760" cy="307760"/>
              </a:xfrm>
              <a:prstGeom prst="rect">
                <a:avLst/>
              </a:prstGeom>
            </p:spPr>
          </p:pic>
        </p:grpSp>
        <p:sp>
          <p:nvSpPr>
            <p:cNvPr id="83" name="Rectangle 82">
              <a:extLst>
                <a:ext uri="{FF2B5EF4-FFF2-40B4-BE49-F238E27FC236}">
                  <a16:creationId xmlns:a16="http://schemas.microsoft.com/office/drawing/2014/main" id="{09357D20-9262-47F0-A630-363AC2E13798}"/>
                </a:ext>
              </a:extLst>
            </p:cNvPr>
            <p:cNvSpPr/>
            <p:nvPr/>
          </p:nvSpPr>
          <p:spPr bwMode="auto">
            <a:xfrm>
              <a:off x="1609119" y="4844864"/>
              <a:ext cx="1653851"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Visual Studio Code</a:t>
              </a:r>
            </a:p>
          </p:txBody>
        </p:sp>
        <p:grpSp>
          <p:nvGrpSpPr>
            <p:cNvPr id="10" name="Group 9" descr="Visual Studio Code&#10;">
              <a:extLst>
                <a:ext uri="{FF2B5EF4-FFF2-40B4-BE49-F238E27FC236}">
                  <a16:creationId xmlns:a16="http://schemas.microsoft.com/office/drawing/2014/main" id="{7FAF8E78-8FEE-45EA-8731-D80545304B56}"/>
                </a:ext>
              </a:extLst>
            </p:cNvPr>
            <p:cNvGrpSpPr/>
            <p:nvPr/>
          </p:nvGrpSpPr>
          <p:grpSpPr>
            <a:xfrm>
              <a:off x="821937" y="4686736"/>
              <a:ext cx="537855" cy="537855"/>
              <a:chOff x="461913" y="3937192"/>
              <a:chExt cx="548640" cy="548640"/>
            </a:xfrm>
          </p:grpSpPr>
          <p:sp>
            <p:nvSpPr>
              <p:cNvPr id="86" name="Oval 85">
                <a:extLst>
                  <a:ext uri="{FF2B5EF4-FFF2-40B4-BE49-F238E27FC236}">
                    <a16:creationId xmlns:a16="http://schemas.microsoft.com/office/drawing/2014/main" id="{A00F0129-CEC9-4E43-8F83-0B3EE9D56F60}"/>
                  </a:ext>
                  <a:ext uri="{C183D7F6-B498-43B3-948B-1728B52AA6E4}">
                    <adec:decorative xmlns:adec="http://schemas.microsoft.com/office/drawing/2017/decorative" val="1"/>
                  </a:ext>
                </a:extLst>
              </p:cNvPr>
              <p:cNvSpPr/>
              <p:nvPr/>
            </p:nvSpPr>
            <p:spPr bwMode="auto">
              <a:xfrm>
                <a:off x="461913" y="393719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92" name="Picture 4">
                <a:extLst>
                  <a:ext uri="{FF2B5EF4-FFF2-40B4-BE49-F238E27FC236}">
                    <a16:creationId xmlns:a16="http://schemas.microsoft.com/office/drawing/2014/main" id="{96B19BEA-2EFC-4043-BAD7-C03144B0E1D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353" y="4057632"/>
                <a:ext cx="307760" cy="3077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8A45577E-D528-4B06-956D-812BFCED22AA}"/>
              </a:ext>
              <a:ext uri="{C183D7F6-B498-43B3-948B-1728B52AA6E4}">
                <adec:decorative xmlns:adec="http://schemas.microsoft.com/office/drawing/2017/decorative" val="1"/>
              </a:ext>
            </a:extLst>
          </p:cNvPr>
          <p:cNvGrpSpPr/>
          <p:nvPr/>
        </p:nvGrpSpPr>
        <p:grpSpPr>
          <a:xfrm>
            <a:off x="5260575" y="1396926"/>
            <a:ext cx="693180" cy="630797"/>
            <a:chOff x="5948279" y="5259010"/>
            <a:chExt cx="539917" cy="491325"/>
          </a:xfrm>
        </p:grpSpPr>
        <p:sp>
          <p:nvSpPr>
            <p:cNvPr id="141" name="Freeform: Shape 140">
              <a:extLst>
                <a:ext uri="{FF2B5EF4-FFF2-40B4-BE49-F238E27FC236}">
                  <a16:creationId xmlns:a16="http://schemas.microsoft.com/office/drawing/2014/main" id="{3512A731-F13B-4149-8F70-68673B5C7969}"/>
                </a:ext>
              </a:extLst>
            </p:cNvPr>
            <p:cNvSpPr/>
            <p:nvPr/>
          </p:nvSpPr>
          <p:spPr>
            <a:xfrm>
              <a:off x="5948279" y="5539767"/>
              <a:ext cx="539917" cy="210568"/>
            </a:xfrm>
            <a:custGeom>
              <a:avLst/>
              <a:gdLst>
                <a:gd name="connsiteX0" fmla="*/ 30295 w 539917"/>
                <a:gd name="connsiteY0" fmla="*/ 600 h 210568"/>
                <a:gd name="connsiteX1" fmla="*/ 267859 w 539917"/>
                <a:gd name="connsiteY1" fmla="*/ 154776 h 210568"/>
                <a:gd name="connsiteX2" fmla="*/ 509622 w 539917"/>
                <a:gd name="connsiteY2" fmla="*/ 0 h 210568"/>
                <a:gd name="connsiteX3" fmla="*/ 539917 w 539917"/>
                <a:gd name="connsiteY3" fmla="*/ 35395 h 210568"/>
                <a:gd name="connsiteX4" fmla="*/ 267859 w 539917"/>
                <a:gd name="connsiteY4" fmla="*/ 210568 h 210568"/>
                <a:gd name="connsiteX5" fmla="*/ 0 w 539917"/>
                <a:gd name="connsiteY5" fmla="*/ 35395 h 210568"/>
                <a:gd name="connsiteX6" fmla="*/ 30295 w 539917"/>
                <a:gd name="connsiteY6" fmla="*/ 600 h 2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17" h="210568">
                  <a:moveTo>
                    <a:pt x="30295" y="600"/>
                  </a:moveTo>
                  <a:lnTo>
                    <a:pt x="267859" y="154776"/>
                  </a:lnTo>
                  <a:lnTo>
                    <a:pt x="509622" y="0"/>
                  </a:lnTo>
                  <a:lnTo>
                    <a:pt x="539917" y="35395"/>
                  </a:lnTo>
                  <a:lnTo>
                    <a:pt x="267859" y="210568"/>
                  </a:lnTo>
                  <a:lnTo>
                    <a:pt x="0" y="35395"/>
                  </a:lnTo>
                  <a:lnTo>
                    <a:pt x="30295" y="60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2" name="Freeform: Shape 141">
              <a:extLst>
                <a:ext uri="{FF2B5EF4-FFF2-40B4-BE49-F238E27FC236}">
                  <a16:creationId xmlns:a16="http://schemas.microsoft.com/office/drawing/2014/main" id="{1096C273-8260-4A08-9CBA-00A268F6171C}"/>
                </a:ext>
              </a:extLst>
            </p:cNvPr>
            <p:cNvSpPr/>
            <p:nvPr/>
          </p:nvSpPr>
          <p:spPr>
            <a:xfrm>
              <a:off x="5996571" y="5259010"/>
              <a:ext cx="443631" cy="403438"/>
            </a:xfrm>
            <a:custGeom>
              <a:avLst/>
              <a:gdLst>
                <a:gd name="connsiteX0" fmla="*/ 0 w 443631"/>
                <a:gd name="connsiteY0" fmla="*/ 261560 h 403438"/>
                <a:gd name="connsiteX1" fmla="*/ 219566 w 443631"/>
                <a:gd name="connsiteY1" fmla="*/ 0 h 403438"/>
                <a:gd name="connsiteX2" fmla="*/ 443632 w 443631"/>
                <a:gd name="connsiteY2" fmla="*/ 261860 h 403438"/>
                <a:gd name="connsiteX3" fmla="*/ 219566 w 443631"/>
                <a:gd name="connsiteY3" fmla="*/ 403439 h 403438"/>
                <a:gd name="connsiteX4" fmla="*/ 0 w 443631"/>
                <a:gd name="connsiteY4" fmla="*/ 261560 h 40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31" h="403438">
                  <a:moveTo>
                    <a:pt x="0" y="261560"/>
                  </a:moveTo>
                  <a:lnTo>
                    <a:pt x="219566" y="0"/>
                  </a:lnTo>
                  <a:lnTo>
                    <a:pt x="443632" y="261860"/>
                  </a:lnTo>
                  <a:lnTo>
                    <a:pt x="219566" y="403439"/>
                  </a:lnTo>
                  <a:lnTo>
                    <a:pt x="0" y="261560"/>
                  </a:lnTo>
                  <a:close/>
                </a:path>
              </a:pathLst>
            </a:custGeom>
            <a:solidFill>
              <a:srgbClr val="FFFFFF"/>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3" name="Freeform: Shape 142">
              <a:extLst>
                <a:ext uri="{FF2B5EF4-FFF2-40B4-BE49-F238E27FC236}">
                  <a16:creationId xmlns:a16="http://schemas.microsoft.com/office/drawing/2014/main" id="{F170CCAE-9113-41FB-9C91-F6185857711F}"/>
                </a:ext>
              </a:extLst>
            </p:cNvPr>
            <p:cNvSpPr/>
            <p:nvPr/>
          </p:nvSpPr>
          <p:spPr>
            <a:xfrm>
              <a:off x="5996571" y="5259010"/>
              <a:ext cx="219566" cy="403438"/>
            </a:xfrm>
            <a:custGeom>
              <a:avLst/>
              <a:gdLst>
                <a:gd name="connsiteX0" fmla="*/ 219566 w 219566"/>
                <a:gd name="connsiteY0" fmla="*/ 0 h 403438"/>
                <a:gd name="connsiteX1" fmla="*/ 219566 w 219566"/>
                <a:gd name="connsiteY1" fmla="*/ 403439 h 403438"/>
                <a:gd name="connsiteX2" fmla="*/ 0 w 219566"/>
                <a:gd name="connsiteY2" fmla="*/ 261560 h 403438"/>
                <a:gd name="connsiteX3" fmla="*/ 219566 w 219566"/>
                <a:gd name="connsiteY3" fmla="*/ 0 h 403438"/>
              </a:gdLst>
              <a:ahLst/>
              <a:cxnLst>
                <a:cxn ang="0">
                  <a:pos x="connsiteX0" y="connsiteY0"/>
                </a:cxn>
                <a:cxn ang="0">
                  <a:pos x="connsiteX1" y="connsiteY1"/>
                </a:cxn>
                <a:cxn ang="0">
                  <a:pos x="connsiteX2" y="connsiteY2"/>
                </a:cxn>
                <a:cxn ang="0">
                  <a:pos x="connsiteX3" y="connsiteY3"/>
                </a:cxn>
              </a:cxnLst>
              <a:rect l="l" t="t" r="r" b="b"/>
              <a:pathLst>
                <a:path w="219566" h="403438">
                  <a:moveTo>
                    <a:pt x="219566" y="0"/>
                  </a:moveTo>
                  <a:lnTo>
                    <a:pt x="219566" y="403439"/>
                  </a:lnTo>
                  <a:lnTo>
                    <a:pt x="0" y="261560"/>
                  </a:lnTo>
                  <a:lnTo>
                    <a:pt x="219566" y="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4" name="Freeform: Shape 143">
              <a:extLst>
                <a:ext uri="{FF2B5EF4-FFF2-40B4-BE49-F238E27FC236}">
                  <a16:creationId xmlns:a16="http://schemas.microsoft.com/office/drawing/2014/main" id="{EB579951-E182-4C0A-BDDC-C150E5AB8FBC}"/>
                </a:ext>
              </a:extLst>
            </p:cNvPr>
            <p:cNvSpPr/>
            <p:nvPr/>
          </p:nvSpPr>
          <p:spPr>
            <a:xfrm>
              <a:off x="6216137" y="5259010"/>
              <a:ext cx="224065" cy="403438"/>
            </a:xfrm>
            <a:custGeom>
              <a:avLst/>
              <a:gdLst>
                <a:gd name="connsiteX0" fmla="*/ 0 w 224065"/>
                <a:gd name="connsiteY0" fmla="*/ 0 h 403438"/>
                <a:gd name="connsiteX1" fmla="*/ 0 w 224065"/>
                <a:gd name="connsiteY1" fmla="*/ 403439 h 403438"/>
                <a:gd name="connsiteX2" fmla="*/ 224066 w 224065"/>
                <a:gd name="connsiteY2" fmla="*/ 261860 h 403438"/>
                <a:gd name="connsiteX3" fmla="*/ 0 w 224065"/>
                <a:gd name="connsiteY3" fmla="*/ 0 h 403438"/>
              </a:gdLst>
              <a:ahLst/>
              <a:cxnLst>
                <a:cxn ang="0">
                  <a:pos x="connsiteX0" y="connsiteY0"/>
                </a:cxn>
                <a:cxn ang="0">
                  <a:pos x="connsiteX1" y="connsiteY1"/>
                </a:cxn>
                <a:cxn ang="0">
                  <a:pos x="connsiteX2" y="connsiteY2"/>
                </a:cxn>
                <a:cxn ang="0">
                  <a:pos x="connsiteX3" y="connsiteY3"/>
                </a:cxn>
              </a:cxnLst>
              <a:rect l="l" t="t" r="r" b="b"/>
              <a:pathLst>
                <a:path w="224065" h="403438">
                  <a:moveTo>
                    <a:pt x="0" y="0"/>
                  </a:moveTo>
                  <a:lnTo>
                    <a:pt x="0" y="403439"/>
                  </a:lnTo>
                  <a:lnTo>
                    <a:pt x="224066" y="261860"/>
                  </a:lnTo>
                  <a:lnTo>
                    <a:pt x="0" y="0"/>
                  </a:lnTo>
                  <a:close/>
                </a:path>
              </a:pathLst>
            </a:custGeom>
            <a:solidFill>
              <a:srgbClr val="002050"/>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5" name="Freeform: Shape 144">
              <a:extLst>
                <a:ext uri="{FF2B5EF4-FFF2-40B4-BE49-F238E27FC236}">
                  <a16:creationId xmlns:a16="http://schemas.microsoft.com/office/drawing/2014/main" id="{A24B0F3B-36A5-4B2B-BF9F-F6DB3D4DC016}"/>
                </a:ext>
              </a:extLst>
            </p:cNvPr>
            <p:cNvSpPr/>
            <p:nvPr/>
          </p:nvSpPr>
          <p:spPr>
            <a:xfrm>
              <a:off x="6216137" y="5467478"/>
              <a:ext cx="224065" cy="194970"/>
            </a:xfrm>
            <a:custGeom>
              <a:avLst/>
              <a:gdLst>
                <a:gd name="connsiteX0" fmla="*/ 0 w 224065"/>
                <a:gd name="connsiteY0" fmla="*/ 0 h 194970"/>
                <a:gd name="connsiteX1" fmla="*/ 224066 w 224065"/>
                <a:gd name="connsiteY1" fmla="*/ 53392 h 194970"/>
                <a:gd name="connsiteX2" fmla="*/ 0 w 224065"/>
                <a:gd name="connsiteY2" fmla="*/ 194970 h 194970"/>
                <a:gd name="connsiteX3" fmla="*/ 0 w 224065"/>
                <a:gd name="connsiteY3" fmla="*/ 0 h 194970"/>
              </a:gdLst>
              <a:ahLst/>
              <a:cxnLst>
                <a:cxn ang="0">
                  <a:pos x="connsiteX0" y="connsiteY0"/>
                </a:cxn>
                <a:cxn ang="0">
                  <a:pos x="connsiteX1" y="connsiteY1"/>
                </a:cxn>
                <a:cxn ang="0">
                  <a:pos x="connsiteX2" y="connsiteY2"/>
                </a:cxn>
                <a:cxn ang="0">
                  <a:pos x="connsiteX3" y="connsiteY3"/>
                </a:cxn>
              </a:cxnLst>
              <a:rect l="l" t="t" r="r" b="b"/>
              <a:pathLst>
                <a:path w="224065" h="194970">
                  <a:moveTo>
                    <a:pt x="0" y="0"/>
                  </a:moveTo>
                  <a:lnTo>
                    <a:pt x="224066" y="53392"/>
                  </a:lnTo>
                  <a:lnTo>
                    <a:pt x="0" y="194970"/>
                  </a:lnTo>
                  <a:lnTo>
                    <a:pt x="0" y="0"/>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7" name="Freeform: Shape 146">
              <a:extLst>
                <a:ext uri="{FF2B5EF4-FFF2-40B4-BE49-F238E27FC236}">
                  <a16:creationId xmlns:a16="http://schemas.microsoft.com/office/drawing/2014/main" id="{D93913D1-7EAE-48FB-BD79-FF0EC6D5396C}"/>
                </a:ext>
              </a:extLst>
            </p:cNvPr>
            <p:cNvSpPr/>
            <p:nvPr/>
          </p:nvSpPr>
          <p:spPr>
            <a:xfrm>
              <a:off x="5996571" y="5467478"/>
              <a:ext cx="219566" cy="194970"/>
            </a:xfrm>
            <a:custGeom>
              <a:avLst/>
              <a:gdLst>
                <a:gd name="connsiteX0" fmla="*/ 219566 w 219566"/>
                <a:gd name="connsiteY0" fmla="*/ 194970 h 194970"/>
                <a:gd name="connsiteX1" fmla="*/ 0 w 219566"/>
                <a:gd name="connsiteY1" fmla="*/ 53092 h 194970"/>
                <a:gd name="connsiteX2" fmla="*/ 219566 w 219566"/>
                <a:gd name="connsiteY2" fmla="*/ 0 h 194970"/>
                <a:gd name="connsiteX3" fmla="*/ 219566 w 219566"/>
                <a:gd name="connsiteY3" fmla="*/ 194970 h 194970"/>
              </a:gdLst>
              <a:ahLst/>
              <a:cxnLst>
                <a:cxn ang="0">
                  <a:pos x="connsiteX0" y="connsiteY0"/>
                </a:cxn>
                <a:cxn ang="0">
                  <a:pos x="connsiteX1" y="connsiteY1"/>
                </a:cxn>
                <a:cxn ang="0">
                  <a:pos x="connsiteX2" y="connsiteY2"/>
                </a:cxn>
                <a:cxn ang="0">
                  <a:pos x="connsiteX3" y="connsiteY3"/>
                </a:cxn>
              </a:cxnLst>
              <a:rect l="l" t="t" r="r" b="b"/>
              <a:pathLst>
                <a:path w="219566" h="194970">
                  <a:moveTo>
                    <a:pt x="219566" y="194970"/>
                  </a:moveTo>
                  <a:lnTo>
                    <a:pt x="0" y="53092"/>
                  </a:lnTo>
                  <a:lnTo>
                    <a:pt x="219566" y="0"/>
                  </a:lnTo>
                  <a:lnTo>
                    <a:pt x="219566" y="194970"/>
                  </a:lnTo>
                  <a:close/>
                </a:path>
              </a:pathLst>
            </a:custGeom>
            <a:solidFill>
              <a:srgbClr val="0078D4"/>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9" name="Freeform: Shape 148">
              <a:extLst>
                <a:ext uri="{FF2B5EF4-FFF2-40B4-BE49-F238E27FC236}">
                  <a16:creationId xmlns:a16="http://schemas.microsoft.com/office/drawing/2014/main" id="{AAEEE545-E1C3-4F58-B3CC-5B58B90BA01E}"/>
                </a:ext>
              </a:extLst>
            </p:cNvPr>
            <p:cNvSpPr/>
            <p:nvPr/>
          </p:nvSpPr>
          <p:spPr>
            <a:xfrm>
              <a:off x="6216137" y="5539767"/>
              <a:ext cx="272058" cy="210568"/>
            </a:xfrm>
            <a:custGeom>
              <a:avLst/>
              <a:gdLst>
                <a:gd name="connsiteX0" fmla="*/ 0 w 272058"/>
                <a:gd name="connsiteY0" fmla="*/ 210568 h 210568"/>
                <a:gd name="connsiteX1" fmla="*/ 272058 w 272058"/>
                <a:gd name="connsiteY1" fmla="*/ 35395 h 210568"/>
                <a:gd name="connsiteX2" fmla="*/ 241763 w 272058"/>
                <a:gd name="connsiteY2" fmla="*/ 0 h 210568"/>
                <a:gd name="connsiteX3" fmla="*/ 0 w 272058"/>
                <a:gd name="connsiteY3" fmla="*/ 154776 h 210568"/>
                <a:gd name="connsiteX4" fmla="*/ 0 w 272058"/>
                <a:gd name="connsiteY4" fmla="*/ 210568 h 210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58" h="210568">
                  <a:moveTo>
                    <a:pt x="0" y="210568"/>
                  </a:moveTo>
                  <a:lnTo>
                    <a:pt x="272058" y="35395"/>
                  </a:lnTo>
                  <a:lnTo>
                    <a:pt x="241763" y="0"/>
                  </a:lnTo>
                  <a:lnTo>
                    <a:pt x="0" y="154776"/>
                  </a:lnTo>
                  <a:lnTo>
                    <a:pt x="0" y="210568"/>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grpSp>
      <p:sp>
        <p:nvSpPr>
          <p:cNvPr id="40" name="Title 1">
            <a:extLst>
              <a:ext uri="{FF2B5EF4-FFF2-40B4-BE49-F238E27FC236}">
                <a16:creationId xmlns:a16="http://schemas.microsoft.com/office/drawing/2014/main" id="{EEF6B4E2-49A1-4032-9EB0-77E534F304A3}"/>
              </a:ext>
              <a:ext uri="{C183D7F6-B498-43B3-948B-1728B52AA6E4}">
                <adec:decorative xmlns:adec="http://schemas.microsoft.com/office/drawing/2017/decorative" val="1"/>
              </a:ext>
            </a:extLst>
          </p:cNvPr>
          <p:cNvSpPr txBox="1">
            <a:spLocks/>
          </p:cNvSpPr>
          <p:nvPr/>
        </p:nvSpPr>
        <p:spPr>
          <a:xfrm>
            <a:off x="6136370" y="1543917"/>
            <a:ext cx="1014806" cy="325865"/>
          </a:xfrm>
          <a:prstGeom prst="rect">
            <a:avLst/>
          </a:prstGeom>
          <a:noFill/>
        </p:spPr>
        <p:txBody>
          <a:bodyPr wrap="non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32293" fontAlgn="base">
              <a:spcBef>
                <a:spcPts val="600"/>
              </a:spcBef>
              <a:spcAft>
                <a:spcPct val="0"/>
              </a:spcAft>
              <a:defRPr/>
            </a:pPr>
            <a:r>
              <a:rPr lang="en-US" sz="2353" spc="-40">
                <a:solidFill>
                  <a:schemeClr val="tx1"/>
                </a:solidFill>
                <a:latin typeface="Segoe UI Semibold"/>
                <a:cs typeface="+mn-cs"/>
              </a:rPr>
              <a:t>Identity</a:t>
            </a:r>
          </a:p>
        </p:txBody>
      </p:sp>
      <p:sp>
        <p:nvSpPr>
          <p:cNvPr id="67" name="Rectangle 66">
            <a:extLst>
              <a:ext uri="{FF2B5EF4-FFF2-40B4-BE49-F238E27FC236}">
                <a16:creationId xmlns:a16="http://schemas.microsoft.com/office/drawing/2014/main" id="{23190BFC-8B27-4D72-982F-28053D456A1B}"/>
              </a:ext>
            </a:extLst>
          </p:cNvPr>
          <p:cNvSpPr/>
          <p:nvPr/>
        </p:nvSpPr>
        <p:spPr bwMode="auto">
          <a:xfrm>
            <a:off x="6439492" y="2814940"/>
            <a:ext cx="1273965"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2">
                    <a:lumMod val="50000"/>
                  </a:schemeClr>
                </a:solidFill>
                <a:latin typeface="Segoe UI Semibold"/>
              </a:rPr>
              <a:t>Azure services</a:t>
            </a:r>
          </a:p>
        </p:txBody>
      </p:sp>
      <p:pic>
        <p:nvPicPr>
          <p:cNvPr id="81" name="Graphic 80">
            <a:extLst>
              <a:ext uri="{FF2B5EF4-FFF2-40B4-BE49-F238E27FC236}">
                <a16:creationId xmlns:a16="http://schemas.microsoft.com/office/drawing/2014/main" id="{D0B0D709-2C16-4F4F-B61A-A329D051513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7188" y="3241857"/>
            <a:ext cx="358570" cy="358570"/>
          </a:xfrm>
          <a:prstGeom prst="rect">
            <a:avLst/>
          </a:prstGeom>
        </p:spPr>
      </p:pic>
      <p:pic>
        <p:nvPicPr>
          <p:cNvPr id="87" name="Graphic 86">
            <a:extLst>
              <a:ext uri="{FF2B5EF4-FFF2-40B4-BE49-F238E27FC236}">
                <a16:creationId xmlns:a16="http://schemas.microsoft.com/office/drawing/2014/main" id="{9FDF338E-7562-48B5-93B8-EC31374FF7D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7188" y="4814324"/>
            <a:ext cx="358570" cy="358570"/>
          </a:xfrm>
          <a:prstGeom prst="rect">
            <a:avLst/>
          </a:prstGeom>
        </p:spPr>
      </p:pic>
      <p:sp>
        <p:nvSpPr>
          <p:cNvPr id="4" name="Rectangle 3">
            <a:extLst>
              <a:ext uri="{FF2B5EF4-FFF2-40B4-BE49-F238E27FC236}">
                <a16:creationId xmlns:a16="http://schemas.microsoft.com/office/drawing/2014/main" id="{5D0A2632-EC8F-4CE7-9717-52E54F12F4EC}"/>
              </a:ext>
            </a:extLst>
          </p:cNvPr>
          <p:cNvSpPr/>
          <p:nvPr/>
        </p:nvSpPr>
        <p:spPr bwMode="auto">
          <a:xfrm>
            <a:off x="4107503" y="2792129"/>
            <a:ext cx="1728047"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2">
                    <a:lumMod val="50000"/>
                  </a:schemeClr>
                </a:solidFill>
                <a:latin typeface="Segoe UI Semibold"/>
              </a:rPr>
              <a:t>Microsoft 365 platform</a:t>
            </a:r>
          </a:p>
        </p:txBody>
      </p:sp>
      <p:sp>
        <p:nvSpPr>
          <p:cNvPr id="41" name="Title 1">
            <a:extLst>
              <a:ext uri="{FF2B5EF4-FFF2-40B4-BE49-F238E27FC236}">
                <a16:creationId xmlns:a16="http://schemas.microsoft.com/office/drawing/2014/main" id="{792A8007-C2B0-414D-A1B6-163C3D66E107}"/>
              </a:ext>
            </a:extLst>
          </p:cNvPr>
          <p:cNvSpPr txBox="1">
            <a:spLocks/>
          </p:cNvSpPr>
          <p:nvPr/>
        </p:nvSpPr>
        <p:spPr>
          <a:xfrm>
            <a:off x="4433671" y="3635245"/>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Teams</a:t>
            </a:r>
          </a:p>
        </p:txBody>
      </p:sp>
      <p:sp>
        <p:nvSpPr>
          <p:cNvPr id="42" name="Title 1">
            <a:extLst>
              <a:ext uri="{FF2B5EF4-FFF2-40B4-BE49-F238E27FC236}">
                <a16:creationId xmlns:a16="http://schemas.microsoft.com/office/drawing/2014/main" id="{C56A7E43-FAD2-4192-AB9B-49240B83EC62}"/>
              </a:ext>
            </a:extLst>
          </p:cNvPr>
          <p:cNvSpPr txBox="1">
            <a:spLocks/>
          </p:cNvSpPr>
          <p:nvPr/>
        </p:nvSpPr>
        <p:spPr>
          <a:xfrm>
            <a:off x="4433671" y="4430840"/>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SharePoint</a:t>
            </a:r>
          </a:p>
        </p:txBody>
      </p:sp>
      <p:pic>
        <p:nvPicPr>
          <p:cNvPr id="44" name="Picture 43">
            <a:extLst>
              <a:ext uri="{FF2B5EF4-FFF2-40B4-BE49-F238E27FC236}">
                <a16:creationId xmlns:a16="http://schemas.microsoft.com/office/drawing/2014/main" id="{97004BC5-9411-4156-AB8C-C665AAE4673C}"/>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792241" y="3980781"/>
            <a:ext cx="358570" cy="358570"/>
          </a:xfrm>
          <a:prstGeom prst="rect">
            <a:avLst/>
          </a:prstGeom>
        </p:spPr>
      </p:pic>
      <p:sp>
        <p:nvSpPr>
          <p:cNvPr id="45" name="Title 1">
            <a:extLst>
              <a:ext uri="{FF2B5EF4-FFF2-40B4-BE49-F238E27FC236}">
                <a16:creationId xmlns:a16="http://schemas.microsoft.com/office/drawing/2014/main" id="{B7C5E8E3-E27C-468B-8F69-B228EB256D73}"/>
              </a:ext>
            </a:extLst>
          </p:cNvPr>
          <p:cNvSpPr txBox="1">
            <a:spLocks/>
          </p:cNvSpPr>
          <p:nvPr/>
        </p:nvSpPr>
        <p:spPr>
          <a:xfrm>
            <a:off x="4433671" y="522643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Exchange</a:t>
            </a:r>
          </a:p>
        </p:txBody>
      </p:sp>
      <p:pic>
        <p:nvPicPr>
          <p:cNvPr id="47" name="Picture 46">
            <a:extLst>
              <a:ext uri="{FF2B5EF4-FFF2-40B4-BE49-F238E27FC236}">
                <a16:creationId xmlns:a16="http://schemas.microsoft.com/office/drawing/2014/main" id="{966D4395-462A-46AF-8FB9-8262937FDF37}"/>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4792241" y="4810522"/>
            <a:ext cx="358570" cy="358570"/>
          </a:xfrm>
          <a:prstGeom prst="rect">
            <a:avLst/>
          </a:prstGeom>
        </p:spPr>
      </p:pic>
      <p:pic>
        <p:nvPicPr>
          <p:cNvPr id="49" name="Picture 48">
            <a:extLst>
              <a:ext uri="{FF2B5EF4-FFF2-40B4-BE49-F238E27FC236}">
                <a16:creationId xmlns:a16="http://schemas.microsoft.com/office/drawing/2014/main" id="{098A3D57-985E-48E2-8803-3B888670C471}"/>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4792241" y="3222848"/>
            <a:ext cx="358570" cy="358570"/>
          </a:xfrm>
          <a:prstGeom prst="rect">
            <a:avLst/>
          </a:prstGeom>
        </p:spPr>
      </p:pic>
      <p:sp>
        <p:nvSpPr>
          <p:cNvPr id="5" name="Title 4">
            <a:extLst>
              <a:ext uri="{FF2B5EF4-FFF2-40B4-BE49-F238E27FC236}">
                <a16:creationId xmlns:a16="http://schemas.microsoft.com/office/drawing/2014/main" id="{48F81361-931A-4E0F-85EC-5C9F9B61E7B6}"/>
              </a:ext>
            </a:extLst>
          </p:cNvPr>
          <p:cNvSpPr>
            <a:spLocks noGrp="1"/>
          </p:cNvSpPr>
          <p:nvPr>
            <p:ph type="title"/>
          </p:nvPr>
        </p:nvSpPr>
        <p:spPr/>
        <p:txBody>
          <a:bodyPr/>
          <a:lstStyle/>
          <a:p>
            <a:r>
              <a:rPr lang="en-US" sz="3200" spc="-100">
                <a:latin typeface="Segoe UI Semibold" panose="020B0702040204020203" pitchFamily="34" charset="0"/>
                <a:cs typeface="Segoe UI Semibold" panose="020B0702040204020203" pitchFamily="34" charset="0"/>
              </a:rPr>
              <a:t>Integrated with Microsoft’s developer ecosystem</a:t>
            </a:r>
          </a:p>
        </p:txBody>
      </p:sp>
      <p:grpSp>
        <p:nvGrpSpPr>
          <p:cNvPr id="7" name="Group 6">
            <a:extLst>
              <a:ext uri="{FF2B5EF4-FFF2-40B4-BE49-F238E27FC236}">
                <a16:creationId xmlns:a16="http://schemas.microsoft.com/office/drawing/2014/main" id="{ECB2CA34-7B8B-4C3E-8DE3-FE269406D1E5}"/>
              </a:ext>
            </a:extLst>
          </p:cNvPr>
          <p:cNvGrpSpPr/>
          <p:nvPr/>
        </p:nvGrpSpPr>
        <p:grpSpPr>
          <a:xfrm>
            <a:off x="9198864" y="3070185"/>
            <a:ext cx="2668445" cy="2154406"/>
            <a:chOff x="8519012" y="3070185"/>
            <a:chExt cx="2668445" cy="2154406"/>
          </a:xfrm>
        </p:grpSpPr>
        <p:sp>
          <p:nvSpPr>
            <p:cNvPr id="103" name="Rectangle 102">
              <a:extLst>
                <a:ext uri="{FF2B5EF4-FFF2-40B4-BE49-F238E27FC236}">
                  <a16:creationId xmlns:a16="http://schemas.microsoft.com/office/drawing/2014/main" id="{B13C180C-2B3B-46B5-81DF-68980C459815}"/>
                </a:ext>
              </a:extLst>
            </p:cNvPr>
            <p:cNvSpPr/>
            <p:nvPr/>
          </p:nvSpPr>
          <p:spPr bwMode="auto">
            <a:xfrm>
              <a:off x="9306193" y="3228322"/>
              <a:ext cx="1498763" cy="221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Power Automate</a:t>
              </a:r>
            </a:p>
          </p:txBody>
        </p:sp>
        <p:sp>
          <p:nvSpPr>
            <p:cNvPr id="104" name="Rectangle 103">
              <a:extLst>
                <a:ext uri="{FF2B5EF4-FFF2-40B4-BE49-F238E27FC236}">
                  <a16:creationId xmlns:a16="http://schemas.microsoft.com/office/drawing/2014/main" id="{9351CFC2-0820-4202-8263-C26375C9FBD0}"/>
                </a:ext>
              </a:extLst>
            </p:cNvPr>
            <p:cNvSpPr/>
            <p:nvPr/>
          </p:nvSpPr>
          <p:spPr bwMode="auto">
            <a:xfrm>
              <a:off x="9306193" y="4043516"/>
              <a:ext cx="1065722" cy="221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Power Apps</a:t>
              </a:r>
            </a:p>
          </p:txBody>
        </p:sp>
        <p:sp>
          <p:nvSpPr>
            <p:cNvPr id="108" name="Rectangle 107">
              <a:extLst>
                <a:ext uri="{FF2B5EF4-FFF2-40B4-BE49-F238E27FC236}">
                  <a16:creationId xmlns:a16="http://schemas.microsoft.com/office/drawing/2014/main" id="{BDC3FAD4-D4FE-432F-B891-125F9FC6DAEE}"/>
                </a:ext>
              </a:extLst>
            </p:cNvPr>
            <p:cNvSpPr/>
            <p:nvPr/>
          </p:nvSpPr>
          <p:spPr bwMode="auto">
            <a:xfrm>
              <a:off x="9306193" y="4844873"/>
              <a:ext cx="1881264" cy="221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Power Virtual Agents</a:t>
              </a:r>
            </a:p>
          </p:txBody>
        </p:sp>
        <p:grpSp>
          <p:nvGrpSpPr>
            <p:cNvPr id="11" name="Group 10" descr="Power Virtual Agents&#10;">
              <a:extLst>
                <a:ext uri="{FF2B5EF4-FFF2-40B4-BE49-F238E27FC236}">
                  <a16:creationId xmlns:a16="http://schemas.microsoft.com/office/drawing/2014/main" id="{6B055147-86BE-4E80-A446-F17387ED1532}"/>
                </a:ext>
              </a:extLst>
            </p:cNvPr>
            <p:cNvGrpSpPr/>
            <p:nvPr/>
          </p:nvGrpSpPr>
          <p:grpSpPr>
            <a:xfrm>
              <a:off x="8519012" y="4686736"/>
              <a:ext cx="537855" cy="537855"/>
              <a:chOff x="9250313" y="3937192"/>
              <a:chExt cx="548640" cy="548640"/>
            </a:xfrm>
          </p:grpSpPr>
          <p:sp>
            <p:nvSpPr>
              <p:cNvPr id="110" name="Oval 109">
                <a:extLst>
                  <a:ext uri="{FF2B5EF4-FFF2-40B4-BE49-F238E27FC236}">
                    <a16:creationId xmlns:a16="http://schemas.microsoft.com/office/drawing/2014/main" id="{F6EC508E-F294-419D-A6AF-89FBDC82F944}"/>
                  </a:ext>
                  <a:ext uri="{C183D7F6-B498-43B3-948B-1728B52AA6E4}">
                    <adec:decorative xmlns:adec="http://schemas.microsoft.com/office/drawing/2017/decorative" val="1"/>
                  </a:ext>
                </a:extLst>
              </p:cNvPr>
              <p:cNvSpPr/>
              <p:nvPr/>
            </p:nvSpPr>
            <p:spPr bwMode="auto">
              <a:xfrm>
                <a:off x="9250313" y="393719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75" name="Picture 174" descr="A picture containing drawing&#10;&#10;Description automatically generated">
                <a:extLst>
                  <a:ext uri="{FF2B5EF4-FFF2-40B4-BE49-F238E27FC236}">
                    <a16:creationId xmlns:a16="http://schemas.microsoft.com/office/drawing/2014/main" id="{F68A4FBF-5837-4E16-AAC7-CF2DCDC20CE7}"/>
                  </a:ext>
                </a:extLst>
              </p:cNvPr>
              <p:cNvPicPr>
                <a:picLocks noChangeAspect="1"/>
              </p:cNvPicPr>
              <p:nvPr/>
            </p:nvPicPr>
            <p:blipFill>
              <a:blip r:embed="rId15">
                <a:duotone>
                  <a:prstClr val="black"/>
                  <a:schemeClr val="accent2">
                    <a:tint val="45000"/>
                    <a:satMod val="400000"/>
                  </a:schemeClr>
                </a:duotone>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350776" y="4037655"/>
                <a:ext cx="347715" cy="347715"/>
              </a:xfrm>
              <a:prstGeom prst="rect">
                <a:avLst/>
              </a:prstGeom>
            </p:spPr>
          </p:pic>
        </p:grpSp>
        <p:grpSp>
          <p:nvGrpSpPr>
            <p:cNvPr id="13" name="Group 12" descr="Power Apps&#10;">
              <a:extLst>
                <a:ext uri="{FF2B5EF4-FFF2-40B4-BE49-F238E27FC236}">
                  <a16:creationId xmlns:a16="http://schemas.microsoft.com/office/drawing/2014/main" id="{0EAC88AB-E53F-4BDF-BDB6-6AC24B54BCE6}"/>
                </a:ext>
              </a:extLst>
            </p:cNvPr>
            <p:cNvGrpSpPr/>
            <p:nvPr/>
          </p:nvGrpSpPr>
          <p:grpSpPr>
            <a:xfrm>
              <a:off x="8519012" y="3885379"/>
              <a:ext cx="537855" cy="537855"/>
              <a:chOff x="9250313" y="3236152"/>
              <a:chExt cx="548640" cy="548640"/>
            </a:xfrm>
          </p:grpSpPr>
          <p:sp>
            <p:nvSpPr>
              <p:cNvPr id="106" name="Oval 105">
                <a:extLst>
                  <a:ext uri="{FF2B5EF4-FFF2-40B4-BE49-F238E27FC236}">
                    <a16:creationId xmlns:a16="http://schemas.microsoft.com/office/drawing/2014/main" id="{5367C328-5D7E-4190-BFA5-37DE0DDF6D7B}"/>
                  </a:ext>
                  <a:ext uri="{C183D7F6-B498-43B3-948B-1728B52AA6E4}">
                    <adec:decorative xmlns:adec="http://schemas.microsoft.com/office/drawing/2017/decorative" val="1"/>
                  </a:ext>
                </a:extLst>
              </p:cNvPr>
              <p:cNvSpPr/>
              <p:nvPr/>
            </p:nvSpPr>
            <p:spPr bwMode="auto">
              <a:xfrm>
                <a:off x="9250313" y="323615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93" name="Group 4">
                <a:extLst>
                  <a:ext uri="{FF2B5EF4-FFF2-40B4-BE49-F238E27FC236}">
                    <a16:creationId xmlns:a16="http://schemas.microsoft.com/office/drawing/2014/main" id="{69C994B8-9EBA-4428-B855-3FA2DA864602}"/>
                  </a:ext>
                </a:extLst>
              </p:cNvPr>
              <p:cNvGrpSpPr>
                <a:grpSpLocks noChangeAspect="1"/>
              </p:cNvGrpSpPr>
              <p:nvPr/>
            </p:nvGrpSpPr>
            <p:grpSpPr bwMode="auto">
              <a:xfrm>
                <a:off x="9350389" y="3372983"/>
                <a:ext cx="348488" cy="274979"/>
                <a:chOff x="2880" y="2171"/>
                <a:chExt cx="256" cy="202"/>
              </a:xfrm>
              <a:solidFill>
                <a:srgbClr val="742774"/>
              </a:solidFill>
            </p:grpSpPr>
            <p:sp>
              <p:nvSpPr>
                <p:cNvPr id="94" name="Freeform 5">
                  <a:extLst>
                    <a:ext uri="{FF2B5EF4-FFF2-40B4-BE49-F238E27FC236}">
                      <a16:creationId xmlns:a16="http://schemas.microsoft.com/office/drawing/2014/main" id="{E02F1C3A-4B43-48AB-AFAD-B1CF7E977D60}"/>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5" name="Freeform 6">
                  <a:extLst>
                    <a:ext uri="{FF2B5EF4-FFF2-40B4-BE49-F238E27FC236}">
                      <a16:creationId xmlns:a16="http://schemas.microsoft.com/office/drawing/2014/main" id="{5678E3D3-AF4C-441A-9FD6-A529557FB979}"/>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6" name="Freeform 7">
                  <a:extLst>
                    <a:ext uri="{FF2B5EF4-FFF2-40B4-BE49-F238E27FC236}">
                      <a16:creationId xmlns:a16="http://schemas.microsoft.com/office/drawing/2014/main" id="{B8969FB5-E7A0-4BC6-987C-1635899F502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7" name="Freeform 8">
                  <a:extLst>
                    <a:ext uri="{FF2B5EF4-FFF2-40B4-BE49-F238E27FC236}">
                      <a16:creationId xmlns:a16="http://schemas.microsoft.com/office/drawing/2014/main" id="{3F1310D5-1401-4E4C-A5AA-1B1D7A4D909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8" name="Freeform 9">
                  <a:extLst>
                    <a:ext uri="{FF2B5EF4-FFF2-40B4-BE49-F238E27FC236}">
                      <a16:creationId xmlns:a16="http://schemas.microsoft.com/office/drawing/2014/main" id="{06C5EEA5-1272-4A1D-9951-1E7DB7EE2E3F}"/>
                    </a:ext>
                  </a:extLst>
                </p:cNvPr>
                <p:cNvSpPr>
                  <a:spLocks/>
                </p:cNvSpPr>
                <p:nvPr/>
              </p:nvSpPr>
              <p:spPr bwMode="auto">
                <a:xfrm>
                  <a:off x="2880" y="2171"/>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grpSp>
        </p:grpSp>
        <p:grpSp>
          <p:nvGrpSpPr>
            <p:cNvPr id="14" name="Group 13" descr="Power Automate&#10;">
              <a:extLst>
                <a:ext uri="{FF2B5EF4-FFF2-40B4-BE49-F238E27FC236}">
                  <a16:creationId xmlns:a16="http://schemas.microsoft.com/office/drawing/2014/main" id="{27D43E53-4C27-45AC-8AE4-7431733B5427}"/>
                </a:ext>
              </a:extLst>
            </p:cNvPr>
            <p:cNvGrpSpPr/>
            <p:nvPr/>
          </p:nvGrpSpPr>
          <p:grpSpPr>
            <a:xfrm>
              <a:off x="8519012" y="3070185"/>
              <a:ext cx="537855" cy="537855"/>
              <a:chOff x="9250313" y="2535112"/>
              <a:chExt cx="548640" cy="548640"/>
            </a:xfrm>
          </p:grpSpPr>
          <p:sp>
            <p:nvSpPr>
              <p:cNvPr id="101" name="Oval 100">
                <a:extLst>
                  <a:ext uri="{FF2B5EF4-FFF2-40B4-BE49-F238E27FC236}">
                    <a16:creationId xmlns:a16="http://schemas.microsoft.com/office/drawing/2014/main" id="{C2CE1614-888C-4D53-BD47-4EB7B2036C92}"/>
                  </a:ext>
                  <a:ext uri="{C183D7F6-B498-43B3-948B-1728B52AA6E4}">
                    <adec:decorative xmlns:adec="http://schemas.microsoft.com/office/drawing/2017/decorative" val="1"/>
                  </a:ext>
                </a:extLst>
              </p:cNvPr>
              <p:cNvSpPr/>
              <p:nvPr/>
            </p:nvSpPr>
            <p:spPr bwMode="auto">
              <a:xfrm>
                <a:off x="9250313" y="253511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83" name="Graphic 182" descr="Microsoft Flow logo">
                <a:extLst>
                  <a:ext uri="{FF2B5EF4-FFF2-40B4-BE49-F238E27FC236}">
                    <a16:creationId xmlns:a16="http://schemas.microsoft.com/office/drawing/2014/main" id="{4FDC2BA8-89C3-4F55-B401-FFF6EE20D5B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50770" y="2680277"/>
                <a:ext cx="347727" cy="258310"/>
              </a:xfrm>
              <a:prstGeom prst="rect">
                <a:avLst/>
              </a:prstGeom>
            </p:spPr>
          </p:pic>
        </p:grpSp>
      </p:grpSp>
      <p:grpSp>
        <p:nvGrpSpPr>
          <p:cNvPr id="12" name="Group 11">
            <a:extLst>
              <a:ext uri="{FF2B5EF4-FFF2-40B4-BE49-F238E27FC236}">
                <a16:creationId xmlns:a16="http://schemas.microsoft.com/office/drawing/2014/main" id="{96CCB4B4-80E5-4CB3-B7E1-26AEB92A39D9}"/>
              </a:ext>
              <a:ext uri="{C183D7F6-B498-43B3-948B-1728B52AA6E4}">
                <adec:decorative xmlns:adec="http://schemas.microsoft.com/office/drawing/2017/decorative" val="1"/>
              </a:ext>
            </a:extLst>
          </p:cNvPr>
          <p:cNvGrpSpPr/>
          <p:nvPr/>
        </p:nvGrpSpPr>
        <p:grpSpPr>
          <a:xfrm>
            <a:off x="349197" y="6089738"/>
            <a:ext cx="11493608" cy="101725"/>
            <a:chOff x="356198" y="5261515"/>
            <a:chExt cx="11724079" cy="103765"/>
          </a:xfrm>
        </p:grpSpPr>
        <p:cxnSp>
          <p:nvCxnSpPr>
            <p:cNvPr id="125" name="Straight Connector 124">
              <a:extLst>
                <a:ext uri="{FF2B5EF4-FFF2-40B4-BE49-F238E27FC236}">
                  <a16:creationId xmlns:a16="http://schemas.microsoft.com/office/drawing/2014/main" id="{0A06F24B-F446-4DAE-AF22-900F3B34F227}"/>
                </a:ext>
              </a:extLst>
            </p:cNvPr>
            <p:cNvCxnSpPr>
              <a:cxnSpLocks/>
            </p:cNvCxnSpPr>
            <p:nvPr/>
          </p:nvCxnSpPr>
          <p:spPr>
            <a:xfrm flipH="1">
              <a:off x="356198" y="5261515"/>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 name="Flowchart: Merge 125">
              <a:extLst>
                <a:ext uri="{FF2B5EF4-FFF2-40B4-BE49-F238E27FC236}">
                  <a16:creationId xmlns:a16="http://schemas.microsoft.com/office/drawing/2014/main" id="{50220B8F-3526-40AB-A294-9450D14A36B6}"/>
                </a:ext>
              </a:extLst>
            </p:cNvPr>
            <p:cNvSpPr/>
            <p:nvPr/>
          </p:nvSpPr>
          <p:spPr bwMode="auto">
            <a:xfrm>
              <a:off x="6059038" y="5265016"/>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pic>
        <p:nvPicPr>
          <p:cNvPr id="127" name="Graphic 126">
            <a:extLst>
              <a:ext uri="{FF2B5EF4-FFF2-40B4-BE49-F238E27FC236}">
                <a16:creationId xmlns:a16="http://schemas.microsoft.com/office/drawing/2014/main" id="{FD2F889D-20A2-4F10-9704-67A2AE76BDDF}"/>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97188" y="3992187"/>
            <a:ext cx="358570" cy="358570"/>
          </a:xfrm>
          <a:prstGeom prst="rect">
            <a:avLst/>
          </a:prstGeom>
        </p:spPr>
      </p:pic>
      <p:sp>
        <p:nvSpPr>
          <p:cNvPr id="70" name="Title 1">
            <a:extLst>
              <a:ext uri="{FF2B5EF4-FFF2-40B4-BE49-F238E27FC236}">
                <a16:creationId xmlns:a16="http://schemas.microsoft.com/office/drawing/2014/main" id="{B46F51DE-E51B-4A90-A366-B9785A922B79}"/>
              </a:ext>
            </a:extLst>
          </p:cNvPr>
          <p:cNvSpPr txBox="1">
            <a:spLocks/>
          </p:cNvSpPr>
          <p:nvPr/>
        </p:nvSpPr>
        <p:spPr>
          <a:xfrm>
            <a:off x="6538618" y="3650454"/>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App Service</a:t>
            </a:r>
          </a:p>
        </p:txBody>
      </p:sp>
      <p:sp>
        <p:nvSpPr>
          <p:cNvPr id="71" name="Title 1">
            <a:extLst>
              <a:ext uri="{FF2B5EF4-FFF2-40B4-BE49-F238E27FC236}">
                <a16:creationId xmlns:a16="http://schemas.microsoft.com/office/drawing/2014/main" id="{C28B5842-4077-4D21-B75E-541DB15DF0D0}"/>
              </a:ext>
            </a:extLst>
          </p:cNvPr>
          <p:cNvSpPr txBox="1">
            <a:spLocks/>
          </p:cNvSpPr>
          <p:nvPr/>
        </p:nvSpPr>
        <p:spPr>
          <a:xfrm>
            <a:off x="6294100" y="4438445"/>
            <a:ext cx="1564746"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Azure Kubernetes Service</a:t>
            </a:r>
          </a:p>
        </p:txBody>
      </p:sp>
      <p:sp>
        <p:nvSpPr>
          <p:cNvPr id="72" name="Title 1">
            <a:extLst>
              <a:ext uri="{FF2B5EF4-FFF2-40B4-BE49-F238E27FC236}">
                <a16:creationId xmlns:a16="http://schemas.microsoft.com/office/drawing/2014/main" id="{07E49B4E-B0BE-42DB-9E03-C205C8C0760F}"/>
              </a:ext>
            </a:extLst>
          </p:cNvPr>
          <p:cNvSpPr txBox="1">
            <a:spLocks/>
          </p:cNvSpPr>
          <p:nvPr/>
        </p:nvSpPr>
        <p:spPr>
          <a:xfrm>
            <a:off x="6538618" y="522643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Functions</a:t>
            </a:r>
          </a:p>
        </p:txBody>
      </p:sp>
      <p:cxnSp>
        <p:nvCxnSpPr>
          <p:cNvPr id="73" name="Straight Connector 72">
            <a:extLst>
              <a:ext uri="{FF2B5EF4-FFF2-40B4-BE49-F238E27FC236}">
                <a16:creationId xmlns:a16="http://schemas.microsoft.com/office/drawing/2014/main" id="{C80AE735-453B-4310-A7BC-5D9358179C1D}"/>
              </a:ext>
              <a:ext uri="{C183D7F6-B498-43B3-948B-1728B52AA6E4}">
                <adec:decorative xmlns:adec="http://schemas.microsoft.com/office/drawing/2017/decorative" val="1"/>
              </a:ext>
            </a:extLst>
          </p:cNvPr>
          <p:cNvCxnSpPr>
            <a:cxnSpLocks/>
          </p:cNvCxnSpPr>
          <p:nvPr/>
        </p:nvCxnSpPr>
        <p:spPr>
          <a:xfrm>
            <a:off x="3997229"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E629B33-1B92-4FB6-953A-4226B348FA5D}"/>
              </a:ext>
              <a:ext uri="{C183D7F6-B498-43B3-948B-1728B52AA6E4}">
                <adec:decorative xmlns:adec="http://schemas.microsoft.com/office/drawing/2017/decorative" val="1"/>
              </a:ext>
            </a:extLst>
          </p:cNvPr>
          <p:cNvCxnSpPr>
            <a:cxnSpLocks/>
          </p:cNvCxnSpPr>
          <p:nvPr/>
        </p:nvCxnSpPr>
        <p:spPr>
          <a:xfrm>
            <a:off x="6102176"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E66F162-1FDE-4F73-8299-10D245FCD61B}"/>
              </a:ext>
              <a:ext uri="{C183D7F6-B498-43B3-948B-1728B52AA6E4}">
                <adec:decorative xmlns:adec="http://schemas.microsoft.com/office/drawing/2017/decorative" val="1"/>
              </a:ext>
            </a:extLst>
          </p:cNvPr>
          <p:cNvGrpSpPr/>
          <p:nvPr/>
        </p:nvGrpSpPr>
        <p:grpSpPr>
          <a:xfrm>
            <a:off x="3694176" y="3968496"/>
            <a:ext cx="438795" cy="438795"/>
            <a:chOff x="3773840" y="3311606"/>
            <a:chExt cx="447594" cy="447594"/>
          </a:xfrm>
        </p:grpSpPr>
        <p:sp>
          <p:nvSpPr>
            <p:cNvPr id="119" name="Oval 118">
              <a:extLst>
                <a:ext uri="{FF2B5EF4-FFF2-40B4-BE49-F238E27FC236}">
                  <a16:creationId xmlns:a16="http://schemas.microsoft.com/office/drawing/2014/main" id="{00C3B9BE-9F82-4811-B467-049B49E17646}"/>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20" name="Picture 119">
              <a:extLst>
                <a:ext uri="{FF2B5EF4-FFF2-40B4-BE49-F238E27FC236}">
                  <a16:creationId xmlns:a16="http://schemas.microsoft.com/office/drawing/2014/main" id="{72089147-2BD5-4FDA-BAAC-1968B7D8E379}"/>
                </a:ext>
              </a:extLst>
            </p:cNvPr>
            <p:cNvPicPr>
              <a:picLocks noChangeAspect="1"/>
            </p:cNvPicPr>
            <p:nvPr/>
          </p:nvPicPr>
          <p:blipFill>
            <a:blip r:embed="rId21"/>
            <a:stretch>
              <a:fillRect/>
            </a:stretch>
          </p:blipFill>
          <p:spPr>
            <a:xfrm>
              <a:off x="3868947" y="3399936"/>
              <a:ext cx="270933" cy="270933"/>
            </a:xfrm>
            <a:prstGeom prst="rect">
              <a:avLst/>
            </a:prstGeom>
          </p:spPr>
        </p:pic>
        <p:sp>
          <p:nvSpPr>
            <p:cNvPr id="76" name="Oval 75">
              <a:extLst>
                <a:ext uri="{FF2B5EF4-FFF2-40B4-BE49-F238E27FC236}">
                  <a16:creationId xmlns:a16="http://schemas.microsoft.com/office/drawing/2014/main" id="{5B436D95-7009-4F33-A513-6E97024B7056}"/>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78" name="Group 77">
            <a:extLst>
              <a:ext uri="{FF2B5EF4-FFF2-40B4-BE49-F238E27FC236}">
                <a16:creationId xmlns:a16="http://schemas.microsoft.com/office/drawing/2014/main" id="{5852E985-3C99-4FFE-A622-24BF3B035A73}"/>
              </a:ext>
              <a:ext uri="{C183D7F6-B498-43B3-948B-1728B52AA6E4}">
                <adec:decorative xmlns:adec="http://schemas.microsoft.com/office/drawing/2017/decorative" val="1"/>
              </a:ext>
            </a:extLst>
          </p:cNvPr>
          <p:cNvGrpSpPr/>
          <p:nvPr/>
        </p:nvGrpSpPr>
        <p:grpSpPr>
          <a:xfrm>
            <a:off x="7964424" y="3972276"/>
            <a:ext cx="438795" cy="438795"/>
            <a:chOff x="3773840" y="3311606"/>
            <a:chExt cx="447594" cy="447594"/>
          </a:xfrm>
        </p:grpSpPr>
        <p:sp>
          <p:nvSpPr>
            <p:cNvPr id="79" name="Oval 78">
              <a:extLst>
                <a:ext uri="{FF2B5EF4-FFF2-40B4-BE49-F238E27FC236}">
                  <a16:creationId xmlns:a16="http://schemas.microsoft.com/office/drawing/2014/main" id="{FD538E80-E5A9-499A-9DBB-1927FCF63E28}"/>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82" name="Picture 81">
              <a:extLst>
                <a:ext uri="{FF2B5EF4-FFF2-40B4-BE49-F238E27FC236}">
                  <a16:creationId xmlns:a16="http://schemas.microsoft.com/office/drawing/2014/main" id="{3E82ED1D-7562-41C4-A8A8-8C8F864A99D8}"/>
                </a:ext>
              </a:extLst>
            </p:cNvPr>
            <p:cNvPicPr>
              <a:picLocks noChangeAspect="1"/>
            </p:cNvPicPr>
            <p:nvPr/>
          </p:nvPicPr>
          <p:blipFill>
            <a:blip r:embed="rId21"/>
            <a:stretch>
              <a:fillRect/>
            </a:stretch>
          </p:blipFill>
          <p:spPr>
            <a:xfrm>
              <a:off x="3868947" y="3399936"/>
              <a:ext cx="270933" cy="270933"/>
            </a:xfrm>
            <a:prstGeom prst="rect">
              <a:avLst/>
            </a:prstGeom>
          </p:spPr>
        </p:pic>
        <p:sp>
          <p:nvSpPr>
            <p:cNvPr id="88" name="Oval 87">
              <a:extLst>
                <a:ext uri="{FF2B5EF4-FFF2-40B4-BE49-F238E27FC236}">
                  <a16:creationId xmlns:a16="http://schemas.microsoft.com/office/drawing/2014/main" id="{0BE48366-FF4C-44AF-8A60-DF4241C2E173}"/>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15" name="Group 14">
            <a:extLst>
              <a:ext uri="{FF2B5EF4-FFF2-40B4-BE49-F238E27FC236}">
                <a16:creationId xmlns:a16="http://schemas.microsoft.com/office/drawing/2014/main" id="{32D67635-6F83-4273-9061-CA34B2BD88D0}"/>
              </a:ext>
              <a:ext uri="{C183D7F6-B498-43B3-948B-1728B52AA6E4}">
                <adec:decorative xmlns:adec="http://schemas.microsoft.com/office/drawing/2017/decorative" val="1"/>
              </a:ext>
            </a:extLst>
          </p:cNvPr>
          <p:cNvGrpSpPr/>
          <p:nvPr/>
        </p:nvGrpSpPr>
        <p:grpSpPr>
          <a:xfrm>
            <a:off x="349197" y="2094226"/>
            <a:ext cx="11493608" cy="101725"/>
            <a:chOff x="356198" y="1489142"/>
            <a:chExt cx="11724079" cy="103765"/>
          </a:xfrm>
        </p:grpSpPr>
        <p:cxnSp>
          <p:nvCxnSpPr>
            <p:cNvPr id="100" name="Straight Connector 99">
              <a:extLst>
                <a:ext uri="{FF2B5EF4-FFF2-40B4-BE49-F238E27FC236}">
                  <a16:creationId xmlns:a16="http://schemas.microsoft.com/office/drawing/2014/main" id="{80BF0991-7E3C-4482-81F1-47F2B59D3411}"/>
                </a:ext>
              </a:extLst>
            </p:cNvPr>
            <p:cNvCxnSpPr>
              <a:cxnSpLocks/>
            </p:cNvCxnSpPr>
            <p:nvPr/>
          </p:nvCxnSpPr>
          <p:spPr>
            <a:xfrm flipH="1" flipV="1">
              <a:off x="356198" y="1592907"/>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Flowchart: Merge 101">
              <a:extLst>
                <a:ext uri="{FF2B5EF4-FFF2-40B4-BE49-F238E27FC236}">
                  <a16:creationId xmlns:a16="http://schemas.microsoft.com/office/drawing/2014/main" id="{0656520F-73F9-4B20-9C3E-FF84EDD52DAC}"/>
                </a:ext>
              </a:extLst>
            </p:cNvPr>
            <p:cNvSpPr/>
            <p:nvPr/>
          </p:nvSpPr>
          <p:spPr bwMode="auto">
            <a:xfrm flipV="1">
              <a:off x="6059038" y="1489142"/>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sp>
        <p:nvSpPr>
          <p:cNvPr id="89" name="Title 1">
            <a:extLst>
              <a:ext uri="{FF2B5EF4-FFF2-40B4-BE49-F238E27FC236}">
                <a16:creationId xmlns:a16="http://schemas.microsoft.com/office/drawing/2014/main" id="{59727D2F-778B-467F-9D6E-493E92098012}"/>
              </a:ext>
            </a:extLst>
          </p:cNvPr>
          <p:cNvSpPr txBox="1">
            <a:spLocks/>
          </p:cNvSpPr>
          <p:nvPr/>
        </p:nvSpPr>
        <p:spPr>
          <a:xfrm>
            <a:off x="4433671" y="551590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t>
            </a:r>
          </a:p>
        </p:txBody>
      </p:sp>
      <p:sp>
        <p:nvSpPr>
          <p:cNvPr id="90" name="Title 1">
            <a:extLst>
              <a:ext uri="{FF2B5EF4-FFF2-40B4-BE49-F238E27FC236}">
                <a16:creationId xmlns:a16="http://schemas.microsoft.com/office/drawing/2014/main" id="{1DE4B6AB-CAB6-49DD-89AF-3A62D2461ACF}"/>
              </a:ext>
            </a:extLst>
          </p:cNvPr>
          <p:cNvSpPr txBox="1">
            <a:spLocks/>
          </p:cNvSpPr>
          <p:nvPr/>
        </p:nvSpPr>
        <p:spPr>
          <a:xfrm>
            <a:off x="6538618" y="551590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t>
            </a:r>
          </a:p>
        </p:txBody>
      </p:sp>
    </p:spTree>
    <p:extLst>
      <p:ext uri="{BB962C8B-B14F-4D97-AF65-F5344CB8AC3E}">
        <p14:creationId xmlns:p14="http://schemas.microsoft.com/office/powerpoint/2010/main" val="24586534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spc="-100" err="1">
                <a:latin typeface="Segoe UI Semibold" panose="020B0702040204020203" pitchFamily="34" charset="0"/>
                <a:cs typeface="Segoe UI Semibold" panose="020B0702040204020203" pitchFamily="34" charset="0"/>
              </a:rPr>
              <a:t>Secretless</a:t>
            </a:r>
            <a:r>
              <a:rPr lang="en-US" spc="-100">
                <a:latin typeface="Segoe UI Semibold" panose="020B0702040204020203" pitchFamily="34" charset="0"/>
                <a:cs typeface="Segoe UI Semibold" panose="020B0702040204020203" pitchFamily="34" charset="0"/>
              </a:rPr>
              <a:t> apps with .NET and Azure Key Vault</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latin typeface="Segoe UI" panose="020B0502040204020203" pitchFamily="34" charset="0"/>
                <a:cs typeface="Segoe UI" panose="020B0502040204020203" pitchFamily="34" charset="0"/>
              </a:rPr>
              <a:t>Christos</a:t>
            </a:r>
          </a:p>
        </p:txBody>
      </p:sp>
    </p:spTree>
    <p:extLst>
      <p:ext uri="{BB962C8B-B14F-4D97-AF65-F5344CB8AC3E}">
        <p14:creationId xmlns:p14="http://schemas.microsoft.com/office/powerpoint/2010/main" val="3351983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817E-0DD5-4E6D-8238-0FAB64B1FB90}"/>
              </a:ext>
            </a:extLst>
          </p:cNvPr>
          <p:cNvSpPr>
            <a:spLocks noGrp="1"/>
          </p:cNvSpPr>
          <p:nvPr>
            <p:ph type="title"/>
          </p:nvPr>
        </p:nvSpPr>
        <p:spPr/>
        <p:txBody>
          <a:bodyPr/>
          <a:lstStyle/>
          <a:p>
            <a:r>
              <a:rPr lang="en-US" spc="-100">
                <a:latin typeface="Segoe UI Semibold" panose="020B0702040204020203" pitchFamily="34" charset="0"/>
                <a:cs typeface="Segoe UI Semibold" panose="020B0702040204020203" pitchFamily="34" charset="0"/>
              </a:rPr>
              <a:t>Secure GitHub Actions with ARM and Azure Key Vault</a:t>
            </a:r>
          </a:p>
        </p:txBody>
      </p:sp>
      <p:sp>
        <p:nvSpPr>
          <p:cNvPr id="3" name="Text Placeholder 2">
            <a:extLst>
              <a:ext uri="{FF2B5EF4-FFF2-40B4-BE49-F238E27FC236}">
                <a16:creationId xmlns:a16="http://schemas.microsoft.com/office/drawing/2014/main" id="{B9F8915E-CE76-48A8-B0F6-F288CBCD6333}"/>
              </a:ext>
            </a:extLst>
          </p:cNvPr>
          <p:cNvSpPr>
            <a:spLocks noGrp="1"/>
          </p:cNvSpPr>
          <p:nvPr>
            <p:ph type="body" idx="1"/>
          </p:nvPr>
        </p:nvSpPr>
        <p:spPr/>
        <p:txBody>
          <a:bodyPr/>
          <a:lstStyle/>
          <a:p>
            <a:r>
              <a:rPr lang="en-US">
                <a:latin typeface="Segoe UI" panose="020B0502040204020203" pitchFamily="34" charset="0"/>
                <a:cs typeface="Segoe UI" panose="020B0502040204020203" pitchFamily="34" charset="0"/>
              </a:rPr>
              <a:t>Christos</a:t>
            </a:r>
          </a:p>
        </p:txBody>
      </p:sp>
    </p:spTree>
    <p:extLst>
      <p:ext uri="{BB962C8B-B14F-4D97-AF65-F5344CB8AC3E}">
        <p14:creationId xmlns:p14="http://schemas.microsoft.com/office/powerpoint/2010/main" val="3856806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817E-0DD5-4E6D-8238-0FAB64B1FB90}"/>
              </a:ext>
            </a:extLst>
          </p:cNvPr>
          <p:cNvSpPr>
            <a:spLocks noGrp="1"/>
          </p:cNvSpPr>
          <p:nvPr>
            <p:ph type="title"/>
          </p:nvPr>
        </p:nvSpPr>
        <p:spPr/>
        <p:txBody>
          <a:bodyPr/>
          <a:lstStyle/>
          <a:p>
            <a:r>
              <a:rPr lang="en-US" spc="-100">
                <a:latin typeface="Segoe UI Semibold" panose="020B0702040204020203" pitchFamily="34" charset="0"/>
                <a:cs typeface="Segoe UI Semibold" panose="020B0702040204020203" pitchFamily="34" charset="0"/>
              </a:rPr>
              <a:t>Secure GitHub Actions with Managed </a:t>
            </a:r>
            <a:r>
              <a:rPr lang="en-US" spc="-100" err="1">
                <a:latin typeface="Segoe UI Semibold" panose="020B0702040204020203" pitchFamily="34" charset="0"/>
                <a:cs typeface="Segoe UI Semibold" panose="020B0702040204020203" pitchFamily="34" charset="0"/>
              </a:rPr>
              <a:t>Identies</a:t>
            </a:r>
            <a:r>
              <a:rPr lang="en-US" spc="-100">
                <a:latin typeface="Segoe UI Semibold" panose="020B0702040204020203" pitchFamily="34" charset="0"/>
                <a:cs typeface="Segoe UI Semibold" panose="020B0702040204020203" pitchFamily="34" charset="0"/>
              </a:rPr>
              <a:t> and custom agents</a:t>
            </a:r>
          </a:p>
        </p:txBody>
      </p:sp>
      <p:sp>
        <p:nvSpPr>
          <p:cNvPr id="3" name="Text Placeholder 2">
            <a:extLst>
              <a:ext uri="{FF2B5EF4-FFF2-40B4-BE49-F238E27FC236}">
                <a16:creationId xmlns:a16="http://schemas.microsoft.com/office/drawing/2014/main" id="{B9F8915E-CE76-48A8-B0F6-F288CBCD6333}"/>
              </a:ext>
            </a:extLst>
          </p:cNvPr>
          <p:cNvSpPr>
            <a:spLocks noGrp="1"/>
          </p:cNvSpPr>
          <p:nvPr>
            <p:ph type="body" idx="1"/>
          </p:nvPr>
        </p:nvSpPr>
        <p:spPr/>
        <p:txBody>
          <a:bodyPr/>
          <a:lstStyle/>
          <a:p>
            <a:r>
              <a:rPr lang="en-US"/>
              <a:t>John Patrick</a:t>
            </a:r>
          </a:p>
        </p:txBody>
      </p:sp>
    </p:spTree>
    <p:extLst>
      <p:ext uri="{BB962C8B-B14F-4D97-AF65-F5344CB8AC3E}">
        <p14:creationId xmlns:p14="http://schemas.microsoft.com/office/powerpoint/2010/main" val="228829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817E-0DD5-4E6D-8238-0FAB64B1FB90}"/>
              </a:ext>
            </a:extLst>
          </p:cNvPr>
          <p:cNvSpPr>
            <a:spLocks noGrp="1"/>
          </p:cNvSpPr>
          <p:nvPr>
            <p:ph type="title"/>
          </p:nvPr>
        </p:nvSpPr>
        <p:spPr/>
        <p:txBody>
          <a:bodyPr/>
          <a:lstStyle/>
          <a:p>
            <a:r>
              <a:rPr lang="en-US"/>
              <a:t>Managed Identities outside Azure? YES</a:t>
            </a:r>
          </a:p>
        </p:txBody>
      </p:sp>
      <p:sp>
        <p:nvSpPr>
          <p:cNvPr id="3" name="Text Placeholder 2">
            <a:extLst>
              <a:ext uri="{FF2B5EF4-FFF2-40B4-BE49-F238E27FC236}">
                <a16:creationId xmlns:a16="http://schemas.microsoft.com/office/drawing/2014/main" id="{B9F8915E-CE76-48A8-B0F6-F288CBCD6333}"/>
              </a:ext>
            </a:extLst>
          </p:cNvPr>
          <p:cNvSpPr>
            <a:spLocks noGrp="1"/>
          </p:cNvSpPr>
          <p:nvPr>
            <p:ph type="body" idx="1"/>
          </p:nvPr>
        </p:nvSpPr>
        <p:spPr/>
        <p:txBody>
          <a:bodyPr/>
          <a:lstStyle/>
          <a:p>
            <a:r>
              <a:rPr lang="en-US"/>
              <a:t>John Patrick</a:t>
            </a:r>
          </a:p>
        </p:txBody>
      </p:sp>
    </p:spTree>
    <p:extLst>
      <p:ext uri="{BB962C8B-B14F-4D97-AF65-F5344CB8AC3E}">
        <p14:creationId xmlns:p14="http://schemas.microsoft.com/office/powerpoint/2010/main" val="3198899494"/>
      </p:ext>
    </p:extLst>
  </p:cSld>
  <p:clrMapOvr>
    <a:masterClrMapping/>
  </p:clrMapOvr>
</p:sld>
</file>

<file path=ppt/theme/theme1.xml><?xml version="1.0" encoding="utf-8"?>
<a:theme xmlns:a="http://schemas.openxmlformats.org/drawingml/2006/main" name="LIGHT GRAY TEMPLATE">
  <a:themeElements>
    <a:clrScheme name="Microsoft Security 1">
      <a:dk1>
        <a:srgbClr val="1A1A1A"/>
      </a:dk1>
      <a:lt1>
        <a:srgbClr val="FFFFFF"/>
      </a:lt1>
      <a:dk2>
        <a:srgbClr val="0D0D0D"/>
      </a:dk2>
      <a:lt2>
        <a:srgbClr val="E6E6E6"/>
      </a:lt2>
      <a:accent1>
        <a:srgbClr val="0078D4"/>
      </a:accent1>
      <a:accent2>
        <a:srgbClr val="2C2E2E"/>
      </a:accent2>
      <a:accent3>
        <a:srgbClr val="4F504F"/>
      </a:accent3>
      <a:accent4>
        <a:srgbClr val="747272"/>
      </a:accent4>
      <a:accent5>
        <a:srgbClr val="D3D1D0"/>
      </a:accent5>
      <a:accent6>
        <a:srgbClr val="E6E4E6"/>
      </a:accent6>
      <a:hlink>
        <a:srgbClr val="0078D3"/>
      </a:hlink>
      <a:folHlink>
        <a:srgbClr val="0078D3"/>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Security_PowerPoint_Template_Master" id="{D81D7923-02C0-B646-ABD1-628D86F7DEBB}" vid="{86CF169B-9943-4A40-A837-D2D2122D31B9}"/>
    </a:ext>
  </a:extLst>
</a:theme>
</file>

<file path=ppt/theme/theme2.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62AD053E0710745924D1B79B7D2A4C7" ma:contentTypeVersion="17" ma:contentTypeDescription="Create a new document." ma:contentTypeScope="" ma:versionID="39143c8c1fb6e40865b5236c604481a0">
  <xsd:schema xmlns:xsd="http://www.w3.org/2001/XMLSchema" xmlns:xs="http://www.w3.org/2001/XMLSchema" xmlns:p="http://schemas.microsoft.com/office/2006/metadata/properties" xmlns:ns1="http://schemas.microsoft.com/sharepoint/v3" xmlns:ns2="f81ad06e-93a8-4c59-84ce-80c748bfb699" xmlns:ns3="f602f24a-875b-4c49-a2d9-65a3b322b97a" targetNamespace="http://schemas.microsoft.com/office/2006/metadata/properties" ma:root="true" ma:fieldsID="17918c8bb6e6defb96e848be861191eb" ns1:_="" ns2:_="" ns3:_="">
    <xsd:import namespace="http://schemas.microsoft.com/sharepoint/v3"/>
    <xsd:import namespace="f81ad06e-93a8-4c59-84ce-80c748bfb699"/>
    <xsd:import namespace="f602f24a-875b-4c49-a2d9-65a3b322b97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2:OneNoteFluid_FileOrder" minOccurs="0"/>
                <xsd:element ref="ns2:OneNoteFluid_Labe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1ad06e-93a8-4c59-84ce-80c748bfb69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OneNoteFluid_FileOrder" ma:index="21" nillable="true" ma:displayName="OneNoteFluid_FileOrder" ma:default="=" ma:internalName="OneNoteFluid_FileOrder">
      <xsd:simpleType>
        <xsd:restriction base="dms:Text">
          <xsd:maxLength value="255"/>
        </xsd:restriction>
      </xsd:simpleType>
    </xsd:element>
    <xsd:element name="OneNoteFluid_Labels" ma:index="22" nillable="true" ma:displayName="OneNoteFluid_Labels" ma:internalName="OneNoteFluid_Labels">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602f24a-875b-4c49-a2d9-65a3b322b97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f81ad06e-93a8-4c59-84ce-80c748bfb699" xsi:nil="true"/>
    <_ip_UnifiedCompliancePolicyProperties xmlns="http://schemas.microsoft.com/sharepoint/v3" xsi:nil="true"/>
    <OneNoteFluid_FileOrder xmlns="f81ad06e-93a8-4c59-84ce-80c748bfb699">=</OneNoteFluid_FileOrder>
    <OneNoteFluid_Labels xmlns="f81ad06e-93a8-4c59-84ce-80c748bfb699" xsi:nil="true"/>
  </documentManagement>
</p:properties>
</file>

<file path=customXml/itemProps1.xml><?xml version="1.0" encoding="utf-8"?>
<ds:datastoreItem xmlns:ds="http://schemas.openxmlformats.org/officeDocument/2006/customXml" ds:itemID="{10247144-49C0-4FFA-B1CF-91F34D9AD596}">
  <ds:schemaRefs>
    <ds:schemaRef ds:uri="http://schemas.microsoft.com/sharepoint/v3/contenttype/forms"/>
  </ds:schemaRefs>
</ds:datastoreItem>
</file>

<file path=customXml/itemProps2.xml><?xml version="1.0" encoding="utf-8"?>
<ds:datastoreItem xmlns:ds="http://schemas.openxmlformats.org/officeDocument/2006/customXml" ds:itemID="{60A2C4F6-0472-4686-9666-20863C27B146}">
  <ds:schemaRefs>
    <ds:schemaRef ds:uri="f602f24a-875b-4c49-a2d9-65a3b322b97a"/>
    <ds:schemaRef ds:uri="f81ad06e-93a8-4c59-84ce-80c748bfb6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BFD3CF7-A21D-437F-8ED1-EFB7D860B686}">
  <ds:schemaRefs>
    <ds:schemaRef ds:uri="f602f24a-875b-4c49-a2d9-65a3b322b97a"/>
    <ds:schemaRef ds:uri="f81ad06e-93a8-4c59-84ce-80c748bfb69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3</Notes>
  <HiddenSlides>0</HiddenSlides>
  <ScaleCrop>false</ScaleCrop>
  <HeadingPairs>
    <vt:vector size="4" baseType="variant">
      <vt:variant>
        <vt:lpstr>Theme</vt:lpstr>
      </vt:variant>
      <vt:variant>
        <vt:i4>4</vt:i4>
      </vt:variant>
      <vt:variant>
        <vt:lpstr>Slide Titles</vt:lpstr>
      </vt:variant>
      <vt:variant>
        <vt:i4>11</vt:i4>
      </vt:variant>
    </vt:vector>
  </HeadingPairs>
  <TitlesOfParts>
    <vt:vector size="15" baseType="lpstr">
      <vt:lpstr>LIGHT GRAY TEMPLATE</vt:lpstr>
      <vt:lpstr>1_Office Theme</vt:lpstr>
      <vt:lpstr>3_Office Theme</vt:lpstr>
      <vt:lpstr>2_Office Theme</vt:lpstr>
      <vt:lpstr>Secure DevOps with the Microsoft identity platform</vt:lpstr>
      <vt:lpstr>PowerPoint Presentation</vt:lpstr>
      <vt:lpstr>Come as you are</vt:lpstr>
      <vt:lpstr>Bring your own developer tools, services and platforms</vt:lpstr>
      <vt:lpstr>Integrated with Microsoft’s developer ecosystem</vt:lpstr>
      <vt:lpstr>Secretless apps with .NET and Azure Key Vault</vt:lpstr>
      <vt:lpstr>Secure GitHub Actions with ARM and Azure Key Vault</vt:lpstr>
      <vt:lpstr>Secure GitHub Actions with Managed Identies and custom agents</vt:lpstr>
      <vt:lpstr>Managed Identities outside Azure? YES</vt:lpstr>
      <vt:lpstr>PowerPoint Presentation</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revision>2</cp:revision>
  <dcterms:created xsi:type="dcterms:W3CDTF">2020-08-18T20:47:27Z</dcterms:created>
  <dcterms:modified xsi:type="dcterms:W3CDTF">2020-11-17T18:44:00Z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ContentTypeId">
    <vt:lpwstr>0x010100D62AD053E0710745924D1B79B7D2A4C7</vt:lpwstr>
  </property>
</Properties>
</file>